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7" r:id="rId2"/>
    <p:sldId id="258" r:id="rId3"/>
    <p:sldId id="268" r:id="rId4"/>
    <p:sldId id="269" r:id="rId5"/>
    <p:sldId id="280" r:id="rId6"/>
    <p:sldId id="271" r:id="rId7"/>
    <p:sldId id="272" r:id="rId8"/>
    <p:sldId id="267" r:id="rId9"/>
    <p:sldId id="273" r:id="rId10"/>
    <p:sldId id="265" r:id="rId11"/>
    <p:sldId id="266" r:id="rId12"/>
    <p:sldId id="276" r:id="rId13"/>
    <p:sldId id="275" r:id="rId14"/>
    <p:sldId id="279" r:id="rId15"/>
    <p:sldId id="277" r:id="rId16"/>
    <p:sldId id="281" r:id="rId17"/>
    <p:sldId id="278" r:id="rId18"/>
    <p:sldId id="282" r:id="rId19"/>
    <p:sldId id="300" r:id="rId20"/>
    <p:sldId id="303" r:id="rId21"/>
    <p:sldId id="304" r:id="rId22"/>
    <p:sldId id="285" r:id="rId23"/>
    <p:sldId id="288" r:id="rId24"/>
    <p:sldId id="301" r:id="rId25"/>
    <p:sldId id="292" r:id="rId26"/>
    <p:sldId id="315" r:id="rId27"/>
    <p:sldId id="316" r:id="rId28"/>
    <p:sldId id="317" r:id="rId29"/>
    <p:sldId id="318" r:id="rId30"/>
    <p:sldId id="319" r:id="rId31"/>
    <p:sldId id="320" r:id="rId32"/>
    <p:sldId id="321" r:id="rId33"/>
    <p:sldId id="322" r:id="rId34"/>
    <p:sldId id="323" r:id="rId35"/>
    <p:sldId id="324" r:id="rId36"/>
    <p:sldId id="325" r:id="rId37"/>
    <p:sldId id="302" r:id="rId38"/>
    <p:sldId id="293" r:id="rId39"/>
    <p:sldId id="296" r:id="rId40"/>
    <p:sldId id="312" r:id="rId41"/>
    <p:sldId id="297" r:id="rId42"/>
    <p:sldId id="298" r:id="rId43"/>
    <p:sldId id="305" r:id="rId44"/>
    <p:sldId id="306" r:id="rId45"/>
    <p:sldId id="307" r:id="rId46"/>
    <p:sldId id="308" r:id="rId47"/>
    <p:sldId id="309" r:id="rId48"/>
    <p:sldId id="310" r:id="rId49"/>
    <p:sldId id="311" r:id="rId50"/>
    <p:sldId id="286"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287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1053" autoAdjust="0"/>
    <p:restoredTop sz="97178" autoAdjust="0"/>
  </p:normalViewPr>
  <p:slideViewPr>
    <p:cSldViewPr>
      <p:cViewPr>
        <p:scale>
          <a:sx n="50" d="100"/>
          <a:sy n="50" d="100"/>
        </p:scale>
        <p:origin x="-696" y="-5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E8E852-2FF6-4EBA-B982-FC9ECD9144CD}" type="datetimeFigureOut">
              <a:rPr lang="en-US" smtClean="0"/>
              <a:pPr/>
              <a:t>7/7/2009</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32AB73-1740-47A5-BC16-5EBE894A0BE9}"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B932AB73-1740-47A5-BC16-5EBE894A0BE9}" type="slidenum">
              <a:rPr lang="en-GB" smtClean="0"/>
              <a:pPr/>
              <a:t>2</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19" name="Footer Placeholder 18"/>
          <p:cNvSpPr>
            <a:spLocks noGrp="1"/>
          </p:cNvSpPr>
          <p:nvPr>
            <p:ph type="ftr" sz="quarter" idx="11"/>
          </p:nvPr>
        </p:nvSpPr>
        <p:spPr/>
        <p:txBody>
          <a:bodyPr/>
          <a:lstStyle/>
          <a:p>
            <a:endParaRPr lang="en-GB" dirty="0"/>
          </a:p>
        </p:txBody>
      </p:sp>
      <p:sp>
        <p:nvSpPr>
          <p:cNvPr id="27" name="Slide Number Placeholder 26"/>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60F3EDB-9C96-4323-AC5E-5F80C15C232C}" type="slidenum">
              <a:rPr lang="en-GB" smtClean="0"/>
              <a:pPr/>
              <a:t>‹#›</a:t>
            </a:fld>
            <a:endParaRPr lang="en-GB" dirty="0"/>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3891B26-1535-401C-B937-B3BC748AD955}" type="datetimeFigureOut">
              <a:rPr lang="en-US" smtClean="0"/>
              <a:pPr/>
              <a:t>7/7/2009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a:xfrm>
            <a:off x="8077200" y="6356350"/>
            <a:ext cx="609600" cy="365125"/>
          </a:xfrm>
        </p:spPr>
        <p:txBody>
          <a:bodyPr/>
          <a:lstStyle/>
          <a:p>
            <a:fld id="{B60F3EDB-9C96-4323-AC5E-5F80C15C232C}" type="slidenum">
              <a:rPr lang="en-GB" smtClean="0"/>
              <a:pPr/>
              <a:t>‹#›</a:t>
            </a:fld>
            <a:endParaRPr lang="en-GB"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1000"/>
            <a:lum/>
          </a:blip>
          <a:srcRect/>
          <a:stretch>
            <a:fillRect l="-4000" r="-4000"/>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891B26-1535-401C-B937-B3BC748AD955}" type="datetimeFigureOut">
              <a:rPr lang="en-US" smtClean="0"/>
              <a:pPr/>
              <a:t>7/7/2009</a:t>
            </a:fld>
            <a:endParaRPr lang="en-GB"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0F3EDB-9C96-4323-AC5E-5F80C15C232C}" type="slidenum">
              <a:rPr lang="en-GB" smtClean="0"/>
              <a:pPr/>
              <a:t>‹#›</a:t>
            </a:fld>
            <a:endParaRPr lang="en-GB"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newsflash/>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descr="N:\My Pictures\DSCF6407.JPG"/>
          <p:cNvPicPr>
            <a:picLocks noChangeAspect="1" noChangeArrowheads="1"/>
          </p:cNvPicPr>
          <p:nvPr/>
        </p:nvPicPr>
        <p:blipFill>
          <a:blip r:embed="rId2" cstate="print"/>
          <a:srcRect/>
          <a:stretch>
            <a:fillRect/>
          </a:stretch>
        </p:blipFill>
        <p:spPr bwMode="auto">
          <a:xfrm>
            <a:off x="785786" y="2071678"/>
            <a:ext cx="5500726" cy="4143404"/>
          </a:xfrm>
          <a:prstGeom prst="rect">
            <a:avLst/>
          </a:prstGeom>
          <a:noFill/>
        </p:spPr>
      </p:pic>
      <p:pic>
        <p:nvPicPr>
          <p:cNvPr id="13" name="Picture 5" descr="N:\My Pictures\Picture.jpg"/>
          <p:cNvPicPr>
            <a:picLocks noChangeAspect="1" noChangeArrowheads="1"/>
          </p:cNvPicPr>
          <p:nvPr/>
        </p:nvPicPr>
        <p:blipFill>
          <a:blip r:embed="rId3"/>
          <a:srcRect/>
          <a:stretch>
            <a:fillRect/>
          </a:stretch>
        </p:blipFill>
        <p:spPr bwMode="auto">
          <a:xfrm>
            <a:off x="6429388" y="2071678"/>
            <a:ext cx="2357454" cy="3571900"/>
          </a:xfrm>
          <a:prstGeom prst="rect">
            <a:avLst/>
          </a:prstGeom>
          <a:ln>
            <a:noFill/>
          </a:ln>
          <a:effectLst>
            <a:softEdge rad="112500"/>
          </a:effectLst>
        </p:spPr>
      </p:pic>
      <p:sp>
        <p:nvSpPr>
          <p:cNvPr id="8" name="Rectangle 7"/>
          <p:cNvSpPr/>
          <p:nvPr/>
        </p:nvSpPr>
        <p:spPr>
          <a:xfrm>
            <a:off x="2143108" y="428604"/>
            <a:ext cx="3767378" cy="1323439"/>
          </a:xfrm>
          <a:prstGeom prst="rect">
            <a:avLst/>
          </a:prstGeom>
          <a:noFill/>
        </p:spPr>
        <p:txBody>
          <a:bodyPr wrap="none" lIns="91440" tIns="45720" rIns="91440" bIns="45720">
            <a:spAutoFit/>
          </a:bodyPr>
          <a:lstStyle/>
          <a:p>
            <a:pPr algn="ctr"/>
            <a:r>
              <a:rPr lang="en-US" sz="8000" b="1" u="sng" cap="none" spc="0" dirty="0" smtClean="0">
                <a:ln w="900" cmpd="sng">
                  <a:solidFill>
                    <a:schemeClr val="accent1">
                      <a:satMod val="190000"/>
                      <a:alpha val="55000"/>
                    </a:schemeClr>
                  </a:solidFill>
                  <a:prstDash val="solid"/>
                </a:ln>
                <a:solidFill>
                  <a:srgbClr val="FFC000"/>
                </a:solidFill>
                <a:effectLst>
                  <a:innerShdw blurRad="101600" dist="76200" dir="5400000">
                    <a:schemeClr val="accent1">
                      <a:satMod val="190000"/>
                      <a:tint val="100000"/>
                      <a:alpha val="74000"/>
                    </a:schemeClr>
                  </a:innerShdw>
                </a:effectLst>
                <a:latin typeface="Agency FB" pitchFamily="34" charset="0"/>
              </a:rPr>
              <a:t>Our Team!</a:t>
            </a:r>
            <a:endParaRPr lang="en-US" sz="8000" b="1" u="sng" cap="none" spc="0" dirty="0">
              <a:ln w="900" cmpd="sng">
                <a:solidFill>
                  <a:schemeClr val="accent1">
                    <a:satMod val="190000"/>
                    <a:alpha val="55000"/>
                  </a:schemeClr>
                </a:solidFill>
                <a:prstDash val="solid"/>
              </a:ln>
              <a:solidFill>
                <a:srgbClr val="FFC000"/>
              </a:solidFill>
              <a:effectLst>
                <a:innerShdw blurRad="101600" dist="76200" dir="5400000">
                  <a:schemeClr val="accent1">
                    <a:satMod val="190000"/>
                    <a:tint val="100000"/>
                    <a:alpha val="74000"/>
                  </a:schemeClr>
                </a:innerShdw>
              </a:effectLst>
              <a:latin typeface="Agency FB"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par>
                                <p:cTn id="11" presetID="58" presetClass="entr" presetSubtype="0" accel="10000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strVal val="#ppt_w*2.5"/>
                                          </p:val>
                                        </p:tav>
                                        <p:tav tm="100000">
                                          <p:val>
                                            <p:strVal val="#ppt_w"/>
                                          </p:val>
                                        </p:tav>
                                      </p:tavLst>
                                    </p:anim>
                                    <p:anim calcmode="lin" valueType="num">
                                      <p:cBhvr>
                                        <p:cTn id="14" dur="2000" fill="hold"/>
                                        <p:tgtEl>
                                          <p:spTgt spid="13"/>
                                        </p:tgtEl>
                                        <p:attrNameLst>
                                          <p:attrName>ppt_h</p:attrName>
                                        </p:attrNameLst>
                                      </p:cBhvr>
                                      <p:tavLst>
                                        <p:tav tm="0">
                                          <p:val>
                                            <p:strVal val="#ppt_h*0.01"/>
                                          </p:val>
                                        </p:tav>
                                        <p:tav tm="100000">
                                          <p:val>
                                            <p:strVal val="#ppt_h"/>
                                          </p:val>
                                        </p:tav>
                                      </p:tavLst>
                                    </p:anim>
                                    <p:anim calcmode="lin" valueType="num">
                                      <p:cBhvr>
                                        <p:cTn id="15" dur="2000" fill="hold"/>
                                        <p:tgtEl>
                                          <p:spTgt spid="13"/>
                                        </p:tgtEl>
                                        <p:attrNameLst>
                                          <p:attrName>ppt_x</p:attrName>
                                        </p:attrNameLst>
                                      </p:cBhvr>
                                      <p:tavLst>
                                        <p:tav tm="0">
                                          <p:val>
                                            <p:strVal val="#ppt_x"/>
                                          </p:val>
                                        </p:tav>
                                        <p:tav tm="100000">
                                          <p:val>
                                            <p:strVal val="#ppt_x"/>
                                          </p:val>
                                        </p:tav>
                                      </p:tavLst>
                                    </p:anim>
                                    <p:anim calcmode="lin" valueType="num">
                                      <p:cBhvr>
                                        <p:cTn id="16" dur="2000" fill="hold"/>
                                        <p:tgtEl>
                                          <p:spTgt spid="13"/>
                                        </p:tgtEl>
                                        <p:attrNameLst>
                                          <p:attrName>ppt_y</p:attrName>
                                        </p:attrNameLst>
                                      </p:cBhvr>
                                      <p:tavLst>
                                        <p:tav tm="0">
                                          <p:val>
                                            <p:strVal val="#ppt_h+1"/>
                                          </p:val>
                                        </p:tav>
                                        <p:tav tm="100000">
                                          <p:val>
                                            <p:strVal val="#ppt_y"/>
                                          </p:val>
                                        </p:tav>
                                      </p:tavLst>
                                    </p:anim>
                                    <p:animEffect transition="in" filter="fade">
                                      <p:cBhvr>
                                        <p:cTn id="17" dur="2000"/>
                                        <p:tgtEl>
                                          <p:spTgt spid="13"/>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5128"/>
                                        </p:tgtEl>
                                        <p:attrNameLst>
                                          <p:attrName>style.visibility</p:attrName>
                                        </p:attrNameLst>
                                      </p:cBhvr>
                                      <p:to>
                                        <p:strVal val="visible"/>
                                      </p:to>
                                    </p:set>
                                    <p:anim calcmode="lin" valueType="num">
                                      <p:cBhvr>
                                        <p:cTn id="21" dur="2000" fill="hold"/>
                                        <p:tgtEl>
                                          <p:spTgt spid="5128"/>
                                        </p:tgtEl>
                                        <p:attrNameLst>
                                          <p:attrName>ppt_w</p:attrName>
                                        </p:attrNameLst>
                                      </p:cBhvr>
                                      <p:tavLst>
                                        <p:tav tm="0">
                                          <p:val>
                                            <p:fltVal val="0"/>
                                          </p:val>
                                        </p:tav>
                                        <p:tav tm="100000">
                                          <p:val>
                                            <p:strVal val="#ppt_w"/>
                                          </p:val>
                                        </p:tav>
                                      </p:tavLst>
                                    </p:anim>
                                    <p:anim calcmode="lin" valueType="num">
                                      <p:cBhvr>
                                        <p:cTn id="22" dur="2000" fill="hold"/>
                                        <p:tgtEl>
                                          <p:spTgt spid="5128"/>
                                        </p:tgtEl>
                                        <p:attrNameLst>
                                          <p:attrName>ppt_h</p:attrName>
                                        </p:attrNameLst>
                                      </p:cBhvr>
                                      <p:tavLst>
                                        <p:tav tm="0">
                                          <p:val>
                                            <p:fltVal val="0"/>
                                          </p:val>
                                        </p:tav>
                                        <p:tav tm="100000">
                                          <p:val>
                                            <p:strVal val="#ppt_h"/>
                                          </p:val>
                                        </p:tav>
                                      </p:tavLst>
                                    </p:anim>
                                    <p:anim calcmode="lin" valueType="num">
                                      <p:cBhvr>
                                        <p:cTn id="23" dur="2000" fill="hold"/>
                                        <p:tgtEl>
                                          <p:spTgt spid="5128"/>
                                        </p:tgtEl>
                                        <p:attrNameLst>
                                          <p:attrName>style.rotation</p:attrName>
                                        </p:attrNameLst>
                                      </p:cBhvr>
                                      <p:tavLst>
                                        <p:tav tm="0">
                                          <p:val>
                                            <p:fltVal val="90"/>
                                          </p:val>
                                        </p:tav>
                                        <p:tav tm="100000">
                                          <p:val>
                                            <p:fltVal val="0"/>
                                          </p:val>
                                        </p:tav>
                                      </p:tavLst>
                                    </p:anim>
                                    <p:animEffect transition="in" filter="fade">
                                      <p:cBhvr>
                                        <p:cTn id="24"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4348" y="1357298"/>
            <a:ext cx="7858180" cy="433965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38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Team names and roles</a:t>
            </a:r>
            <a:endParaRPr lang="en-US" sz="138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00034" y="428604"/>
            <a:ext cx="7858180" cy="144655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8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Captai</a:t>
            </a:r>
            <a:r>
              <a:rPr lang="en-US" sz="88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
            </a:r>
            <a:endParaRPr lang="en-US" sz="88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 name="TextBox 12"/>
          <p:cNvSpPr txBox="1"/>
          <p:nvPr/>
        </p:nvSpPr>
        <p:spPr>
          <a:xfrm>
            <a:off x="1000100" y="3214686"/>
            <a:ext cx="7286676" cy="1815882"/>
          </a:xfrm>
          <a:prstGeom prst="rect">
            <a:avLst/>
          </a:prstGeom>
          <a:noFill/>
        </p:spPr>
        <p:txBody>
          <a:bodyPr wrap="square" rtlCol="0">
            <a:spAutoFit/>
          </a:bodyPr>
          <a:lstStyle/>
          <a:p>
            <a:r>
              <a:rPr lang="en-GB" sz="2800" dirty="0" smtClean="0">
                <a:latin typeface="Agency FB" pitchFamily="34" charset="0"/>
              </a:rPr>
              <a:t>We have a  wonderful team captain. Her name is Jade Roberts-Clark. She is a really good team leader and she encourages everyone to get involved and is always cheerful which is encouraging for us all.</a:t>
            </a:r>
            <a:endParaRPr lang="en-GB" sz="28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7290" y="428604"/>
            <a:ext cx="6858048"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a:t>
            </a:r>
            <a:r>
              <a:rPr lang="en-US" sz="80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Marketer</a:t>
            </a:r>
            <a:endParaRPr lang="en-US" sz="72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
        <p:nvSpPr>
          <p:cNvPr id="7" name="TextBox 6"/>
          <p:cNvSpPr txBox="1"/>
          <p:nvPr/>
        </p:nvSpPr>
        <p:spPr>
          <a:xfrm>
            <a:off x="1071538" y="3357562"/>
            <a:ext cx="7572428" cy="1815882"/>
          </a:xfrm>
          <a:prstGeom prst="rect">
            <a:avLst/>
          </a:prstGeom>
          <a:noFill/>
        </p:spPr>
        <p:txBody>
          <a:bodyPr wrap="square" rtlCol="0">
            <a:spAutoFit/>
          </a:bodyPr>
          <a:lstStyle/>
          <a:p>
            <a:r>
              <a:rPr lang="en-GB" sz="2800" dirty="0" smtClean="0">
                <a:latin typeface="Agency FB" pitchFamily="34" charset="0"/>
              </a:rPr>
              <a:t>We have a marketer. Her name is Jade Andrews. She is very supportive to all of us and she tries to always help out when possible also she is always willing to put herself forward when no-one else will.</a:t>
            </a:r>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4282" y="357190"/>
            <a:ext cx="8929718"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a:t>
            </a:r>
            <a:r>
              <a:rPr lang="en-US" sz="72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Assistant Marketer</a:t>
            </a:r>
            <a:endParaRPr lang="en-US" sz="72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
        <p:nvSpPr>
          <p:cNvPr id="10" name="TextBox 9"/>
          <p:cNvSpPr txBox="1"/>
          <p:nvPr/>
        </p:nvSpPr>
        <p:spPr>
          <a:xfrm>
            <a:off x="928662" y="3214686"/>
            <a:ext cx="7286676" cy="1938992"/>
          </a:xfrm>
          <a:prstGeom prst="rect">
            <a:avLst/>
          </a:prstGeom>
          <a:noFill/>
        </p:spPr>
        <p:txBody>
          <a:bodyPr wrap="square" rtlCol="0">
            <a:spAutoFit/>
          </a:bodyPr>
          <a:lstStyle/>
          <a:p>
            <a:r>
              <a:rPr lang="en-GB" sz="2400" dirty="0" smtClean="0">
                <a:latin typeface="Agency FB" pitchFamily="34" charset="0"/>
              </a:rPr>
              <a:t>We also have an assistant Marketer, and her name is Lucy Ashton. She came in later on after there was a place free and thankfully she has joined our team. She has really got stuck in and tried to help in  all manners of areas. From car-making, to sponsor letters, she is always keen to help.</a:t>
            </a:r>
            <a:endParaRPr lang="en-GB" sz="24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71538" y="3714752"/>
            <a:ext cx="7143800" cy="1569660"/>
          </a:xfrm>
          <a:prstGeom prst="rect">
            <a:avLst/>
          </a:prstGeom>
          <a:noFill/>
        </p:spPr>
        <p:txBody>
          <a:bodyPr wrap="square" rtlCol="0">
            <a:spAutoFit/>
          </a:bodyPr>
          <a:lstStyle/>
          <a:p>
            <a:r>
              <a:rPr lang="en-GB" sz="2400" dirty="0" smtClean="0">
                <a:latin typeface="Agency FB" pitchFamily="34" charset="0"/>
              </a:rPr>
              <a:t>We have two designers. One of our two designers, is called Phillip Cross.  He plays a valuable part in the team, because he does most of the arty things in the group and he is interested to get involved in things which he wouldn’t normally.</a:t>
            </a:r>
            <a:endParaRPr lang="en-GB" sz="1600" dirty="0">
              <a:latin typeface="Agency FB" pitchFamily="34" charset="0"/>
            </a:endParaRPr>
          </a:p>
        </p:txBody>
      </p:sp>
      <p:sp>
        <p:nvSpPr>
          <p:cNvPr id="6" name="Rectangle 5"/>
          <p:cNvSpPr/>
          <p:nvPr/>
        </p:nvSpPr>
        <p:spPr>
          <a:xfrm>
            <a:off x="1928794" y="928670"/>
            <a:ext cx="5143536"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Designer</a:t>
            </a:r>
            <a:endParaRPr lang="en-GB" sz="72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1472" y="3286124"/>
            <a:ext cx="7858179" cy="1569660"/>
          </a:xfrm>
          <a:prstGeom prst="rect">
            <a:avLst/>
          </a:prstGeom>
          <a:noFill/>
        </p:spPr>
        <p:txBody>
          <a:bodyPr wrap="square" rtlCol="0">
            <a:spAutoFit/>
          </a:bodyPr>
          <a:lstStyle/>
          <a:p>
            <a:r>
              <a:rPr lang="en-GB" sz="2400" dirty="0" smtClean="0">
                <a:latin typeface="Agency FB" pitchFamily="34" charset="0"/>
              </a:rPr>
              <a:t>Our other designer is called Amy Cheeseman. She is very helpful and she is the Chief Technician. Amy is very supportive to our team. Amy helps everyone and is a very important team player. She is very keen to help out in any way possible. She is willing to put herself out, just for other people.</a:t>
            </a:r>
            <a:endParaRPr lang="en-GB" sz="2400" dirty="0">
              <a:latin typeface="Agency FB" pitchFamily="34" charset="0"/>
            </a:endParaRPr>
          </a:p>
        </p:txBody>
      </p:sp>
      <p:sp>
        <p:nvSpPr>
          <p:cNvPr id="7" name="Rectangle 6"/>
          <p:cNvSpPr/>
          <p:nvPr/>
        </p:nvSpPr>
        <p:spPr>
          <a:xfrm>
            <a:off x="0" y="428604"/>
            <a:ext cx="9144000"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a:t>
            </a:r>
            <a:r>
              <a:rPr lang="en-US" sz="72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Builder/ Designer</a:t>
            </a:r>
            <a:endParaRPr lang="en-GB" sz="72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2976" y="500042"/>
            <a:ext cx="6643734"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2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Our Driver</a:t>
            </a:r>
            <a:endParaRPr lang="en-US" sz="72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
        <p:nvSpPr>
          <p:cNvPr id="4" name="TextBox 3"/>
          <p:cNvSpPr txBox="1"/>
          <p:nvPr/>
        </p:nvSpPr>
        <p:spPr>
          <a:xfrm>
            <a:off x="785786" y="3429000"/>
            <a:ext cx="8001056" cy="1200329"/>
          </a:xfrm>
          <a:prstGeom prst="rect">
            <a:avLst/>
          </a:prstGeom>
          <a:noFill/>
        </p:spPr>
        <p:txBody>
          <a:bodyPr wrap="square" rtlCol="0">
            <a:spAutoFit/>
          </a:bodyPr>
          <a:lstStyle/>
          <a:p>
            <a:r>
              <a:rPr lang="en-GB" sz="2400" dirty="0" smtClean="0">
                <a:latin typeface="Agency FB" pitchFamily="34" charset="0"/>
              </a:rPr>
              <a:t>Our driver is named Josh Twigden. He is the youngest member of the team. When we were at the heats, he drove our car round a track 25 times in an amazing 2 minutes which is  according to our teacher is very good.</a:t>
            </a:r>
            <a:endParaRPr lang="en-GB" sz="2400" dirty="0" smtClean="0">
              <a:latin typeface="Agency FB" pitchFamily="34" charset="0"/>
              <a:sym typeface="Wingdings" pitchFamily="2" charset="2"/>
            </a:endParaRPr>
          </a:p>
        </p:txBody>
      </p:sp>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7224" y="1071546"/>
            <a:ext cx="7770076" cy="4339650"/>
          </a:xfrm>
          <a:prstGeom prst="rect">
            <a:avLst/>
          </a:prstGeom>
          <a:noFill/>
        </p:spPr>
        <p:txBody>
          <a:bodyPr wrap="none" lIns="91440" tIns="45720" rIns="91440" bIns="45720">
            <a:spAutoFit/>
          </a:bodyPr>
          <a:lstStyle/>
          <a:p>
            <a:pPr algn="ctr"/>
            <a:r>
              <a:rPr lang="en-US" sz="138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Supervising </a:t>
            </a:r>
          </a:p>
          <a:p>
            <a:pPr algn="ctr"/>
            <a:r>
              <a:rPr lang="en-US" sz="138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Teachers</a:t>
            </a:r>
            <a:endParaRPr lang="en-US" sz="13800" b="1" u="sng" cap="none" spc="0" dirty="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57356" y="357166"/>
            <a:ext cx="4406976" cy="1754326"/>
          </a:xfrm>
          <a:prstGeom prst="rect">
            <a:avLst/>
          </a:prstGeom>
          <a:noFill/>
        </p:spPr>
        <p:txBody>
          <a:bodyPr wrap="none" lIns="91440" tIns="45720" rIns="91440" bIns="45720">
            <a:spAutoFit/>
          </a:bodyPr>
          <a:lstStyle/>
          <a:p>
            <a:pPr algn="ctr"/>
            <a:r>
              <a:rPr lang="en-US" sz="54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MR LYDFORD A</a:t>
            </a:r>
            <a:r>
              <a:rPr lang="en-US" sz="5400" b="1" u="sng"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ND </a:t>
            </a:r>
          </a:p>
          <a:p>
            <a:pPr algn="ctr"/>
            <a:r>
              <a:rPr lang="en-US" sz="5400" b="1" u="sng"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MR GOODALL</a:t>
            </a:r>
            <a:endParaRPr lang="en-US" sz="54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endParaRPr>
          </a:p>
        </p:txBody>
      </p:sp>
      <p:sp>
        <p:nvSpPr>
          <p:cNvPr id="5" name="TextBox 4"/>
          <p:cNvSpPr txBox="1"/>
          <p:nvPr/>
        </p:nvSpPr>
        <p:spPr>
          <a:xfrm>
            <a:off x="3786182" y="2571744"/>
            <a:ext cx="5143536" cy="2613023"/>
          </a:xfrm>
          <a:prstGeom prst="rect">
            <a:avLst/>
          </a:prstGeom>
          <a:noFill/>
        </p:spPr>
        <p:txBody>
          <a:bodyPr wrap="square" rtlCol="0">
            <a:spAutoFit/>
          </a:bodyPr>
          <a:lstStyle/>
          <a:p>
            <a:r>
              <a:rPr lang="en-GB" sz="2340" dirty="0" smtClean="0">
                <a:latin typeface="Agency FB" pitchFamily="34" charset="0"/>
              </a:rPr>
              <a:t>Mr Lydford along with Mr Goodall set up this club. </a:t>
            </a:r>
          </a:p>
          <a:p>
            <a:r>
              <a:rPr lang="en-GB" sz="2340" dirty="0" smtClean="0">
                <a:latin typeface="Agency FB" pitchFamily="34" charset="0"/>
              </a:rPr>
              <a:t>Mr Lydford is  a Technology teacher, and Mr Goodall is a Science teacher.</a:t>
            </a:r>
          </a:p>
          <a:p>
            <a:r>
              <a:rPr lang="en-GB" sz="2340" dirty="0" smtClean="0">
                <a:latin typeface="Agency FB" pitchFamily="34" charset="0"/>
              </a:rPr>
              <a:t>They are very encouraging. They help us when we ask, and rather than doing it for us, they will explain it to us so that we learn how to do it. They will stay with us until it is done correctly.</a:t>
            </a:r>
          </a:p>
        </p:txBody>
      </p:sp>
      <p:pic>
        <p:nvPicPr>
          <p:cNvPr id="1026" name="Picture 2"/>
          <p:cNvPicPr>
            <a:picLocks noChangeAspect="1" noChangeArrowheads="1"/>
          </p:cNvPicPr>
          <p:nvPr/>
        </p:nvPicPr>
        <p:blipFill>
          <a:blip r:embed="rId2" cstate="print"/>
          <a:srcRect/>
          <a:stretch>
            <a:fillRect/>
          </a:stretch>
        </p:blipFill>
        <p:spPr bwMode="auto">
          <a:xfrm>
            <a:off x="357158" y="2428868"/>
            <a:ext cx="3219334" cy="3500462"/>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14546" y="642918"/>
            <a:ext cx="3395481" cy="1015663"/>
          </a:xfrm>
          <a:prstGeom prst="rect">
            <a:avLst/>
          </a:prstGeom>
          <a:noFill/>
        </p:spPr>
        <p:txBody>
          <a:bodyPr wrap="none" lIns="91440" tIns="45720" rIns="91440" bIns="45720">
            <a:spAutoFit/>
          </a:bodyPr>
          <a:lstStyle/>
          <a:p>
            <a:pPr algn="ctr"/>
            <a:r>
              <a:rPr lang="en-US" sz="60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Miss</a:t>
            </a:r>
            <a:r>
              <a:rPr lang="en-US" sz="60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Berlin Sans FB Demi" pitchFamily="34" charset="0"/>
              </a:rPr>
              <a:t> </a:t>
            </a:r>
            <a:r>
              <a:rPr lang="en-US" sz="6000" b="1" u="sng" cap="none" spc="0" dirty="0" smtClean="0">
                <a:ln w="17780" cmpd="sng">
                  <a:solidFill>
                    <a:srgbClr val="FFFFFF"/>
                  </a:solidFill>
                  <a:prstDash val="solid"/>
                  <a:miter lim="800000"/>
                </a:ln>
                <a:solidFill>
                  <a:srgbClr val="C6287B"/>
                </a:solidFill>
                <a:effectLst>
                  <a:outerShdw blurRad="50800" algn="tl" rotWithShape="0">
                    <a:srgbClr val="000000"/>
                  </a:outerShdw>
                </a:effectLst>
                <a:latin typeface="Agency FB" pitchFamily="34" charset="0"/>
              </a:rPr>
              <a:t>Willcox</a:t>
            </a:r>
          </a:p>
        </p:txBody>
      </p:sp>
      <p:pic>
        <p:nvPicPr>
          <p:cNvPr id="7" name="Picture 3" descr="F:\DCIM\107_FUJI\DSCF7243.JPG"/>
          <p:cNvPicPr>
            <a:picLocks noChangeAspect="1" noChangeArrowheads="1"/>
          </p:cNvPicPr>
          <p:nvPr/>
        </p:nvPicPr>
        <p:blipFill>
          <a:blip r:embed="rId2" cstate="print"/>
          <a:srcRect l="29310" t="17391" r="18966"/>
          <a:stretch>
            <a:fillRect/>
          </a:stretch>
        </p:blipFill>
        <p:spPr bwMode="auto">
          <a:xfrm>
            <a:off x="699148" y="2143116"/>
            <a:ext cx="2872720" cy="3857652"/>
          </a:xfrm>
          <a:prstGeom prst="rect">
            <a:avLst/>
          </a:prstGeom>
          <a:noFill/>
        </p:spPr>
      </p:pic>
      <p:sp>
        <p:nvSpPr>
          <p:cNvPr id="8" name="TextBox 7"/>
          <p:cNvSpPr txBox="1"/>
          <p:nvPr/>
        </p:nvSpPr>
        <p:spPr>
          <a:xfrm>
            <a:off x="4000496" y="2571744"/>
            <a:ext cx="4357718" cy="1532727"/>
          </a:xfrm>
          <a:prstGeom prst="rect">
            <a:avLst/>
          </a:prstGeom>
          <a:noFill/>
        </p:spPr>
        <p:txBody>
          <a:bodyPr wrap="square" rtlCol="0">
            <a:spAutoFit/>
          </a:bodyPr>
          <a:lstStyle/>
          <a:p>
            <a:r>
              <a:rPr lang="en-GB" sz="2340" dirty="0" smtClean="0">
                <a:latin typeface="Agency FB" pitchFamily="34" charset="0"/>
              </a:rPr>
              <a:t>Miss Willcox is a teaching assistant, and she is of great value to us. She knows how to have fun, but also when to stop and concentrate more on our work. </a:t>
            </a:r>
            <a:endParaRPr lang="en-GB" sz="234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run4change.files.wordpress.com/2008/12/questionmark.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42910" y="2428868"/>
            <a:ext cx="2944345" cy="3357586"/>
          </a:xfrm>
          <a:prstGeom prst="rect">
            <a:avLst/>
          </a:prstGeom>
          <a:noFill/>
        </p:spPr>
      </p:pic>
      <p:sp>
        <p:nvSpPr>
          <p:cNvPr id="7" name="Rectangle 6"/>
          <p:cNvSpPr/>
          <p:nvPr/>
        </p:nvSpPr>
        <p:spPr>
          <a:xfrm>
            <a:off x="2285984" y="857232"/>
            <a:ext cx="3903633" cy="1107996"/>
          </a:xfrm>
          <a:prstGeom prst="rect">
            <a:avLst/>
          </a:prstGeom>
          <a:noFill/>
        </p:spPr>
        <p:txBody>
          <a:bodyPr wrap="none" lIns="91440" tIns="45720" rIns="91440" bIns="45720">
            <a:spAutoFit/>
          </a:bodyPr>
          <a:lstStyle/>
          <a:p>
            <a:pPr algn="ctr"/>
            <a:r>
              <a:rPr lang="en-US" sz="6600" b="1" u="sng" dirty="0" smtClean="0">
                <a:ln w="900" cmpd="sng">
                  <a:solidFill>
                    <a:schemeClr val="accent1">
                      <a:satMod val="190000"/>
                      <a:alpha val="55000"/>
                    </a:schemeClr>
                  </a:solidFill>
                  <a:prstDash val="solid"/>
                </a:ln>
                <a:solidFill>
                  <a:srgbClr val="FFC000"/>
                </a:solidFill>
                <a:effectLst>
                  <a:innerShdw blurRad="101600" dist="76200" dir="5400000">
                    <a:schemeClr val="accent1">
                      <a:satMod val="190000"/>
                      <a:tint val="100000"/>
                      <a:alpha val="74000"/>
                    </a:schemeClr>
                  </a:innerShdw>
                </a:effectLst>
                <a:latin typeface="Agency FB" pitchFamily="34" charset="0"/>
              </a:rPr>
              <a:t>Who are we?</a:t>
            </a:r>
            <a:endParaRPr lang="en-US" sz="6600" b="1" u="sng" cap="none" spc="0" dirty="0">
              <a:ln w="900" cmpd="sng">
                <a:solidFill>
                  <a:schemeClr val="accent1">
                    <a:satMod val="190000"/>
                    <a:alpha val="55000"/>
                  </a:schemeClr>
                </a:solidFill>
                <a:prstDash val="solid"/>
              </a:ln>
              <a:solidFill>
                <a:srgbClr val="FFC000"/>
              </a:solidFill>
              <a:effectLst>
                <a:innerShdw blurRad="101600" dist="76200" dir="5400000">
                  <a:schemeClr val="accent1">
                    <a:satMod val="190000"/>
                    <a:tint val="100000"/>
                    <a:alpha val="74000"/>
                  </a:schemeClr>
                </a:innerShdw>
              </a:effectLst>
              <a:latin typeface="Agency FB" pitchFamily="34" charset="0"/>
            </a:endParaRPr>
          </a:p>
        </p:txBody>
      </p:sp>
      <p:sp>
        <p:nvSpPr>
          <p:cNvPr id="8" name="TextBox 7"/>
          <p:cNvSpPr txBox="1"/>
          <p:nvPr/>
        </p:nvSpPr>
        <p:spPr>
          <a:xfrm>
            <a:off x="4071934" y="2571744"/>
            <a:ext cx="3857652" cy="1107996"/>
          </a:xfrm>
          <a:prstGeom prst="rect">
            <a:avLst/>
          </a:prstGeom>
          <a:noFill/>
        </p:spPr>
        <p:txBody>
          <a:bodyPr wrap="square" rtlCol="0">
            <a:spAutoFit/>
          </a:bodyPr>
          <a:lstStyle/>
          <a:p>
            <a:r>
              <a:rPr lang="en-GB" sz="6600" dirty="0" smtClean="0">
                <a:latin typeface="Agency FB" pitchFamily="34" charset="0"/>
              </a:rPr>
              <a:t>We are the ... </a:t>
            </a:r>
            <a:endParaRPr lang="en-GB" sz="66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1000108"/>
            <a:ext cx="7178568" cy="4339650"/>
          </a:xfrm>
          <a:prstGeom prst="rect">
            <a:avLst/>
          </a:prstGeom>
          <a:noFill/>
        </p:spPr>
        <p:txBody>
          <a:bodyPr wrap="none" lIns="91440" tIns="45720" rIns="91440" bIns="45720">
            <a:spAutoFit/>
          </a:bodyPr>
          <a:lstStyle/>
          <a:p>
            <a:pPr algn="ctr"/>
            <a:r>
              <a:rPr lang="en-US" sz="13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gency FB" pitchFamily="34" charset="0"/>
              </a:rPr>
              <a:t>Advisers/</a:t>
            </a:r>
          </a:p>
          <a:p>
            <a:pPr algn="ctr"/>
            <a:r>
              <a:rPr lang="en-US" sz="13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gency FB" pitchFamily="34" charset="0"/>
              </a:rPr>
              <a:t>consultants</a:t>
            </a:r>
            <a:endParaRPr lang="en-US" sz="13800" b="1" u="sng"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My Pictures\DSCF7244.JPG"/>
          <p:cNvPicPr>
            <a:picLocks noChangeAspect="1" noChangeArrowheads="1"/>
          </p:cNvPicPr>
          <p:nvPr/>
        </p:nvPicPr>
        <p:blipFill>
          <a:blip r:embed="rId2" cstate="print"/>
          <a:srcRect/>
          <a:stretch>
            <a:fillRect/>
          </a:stretch>
        </p:blipFill>
        <p:spPr bwMode="auto">
          <a:xfrm>
            <a:off x="4071934" y="2000240"/>
            <a:ext cx="5072066" cy="4096671"/>
          </a:xfrm>
          <a:prstGeom prst="rect">
            <a:avLst/>
          </a:prstGeom>
          <a:noFill/>
        </p:spPr>
      </p:pic>
      <p:sp>
        <p:nvSpPr>
          <p:cNvPr id="5" name="Rectangle 4"/>
          <p:cNvSpPr/>
          <p:nvPr/>
        </p:nvSpPr>
        <p:spPr>
          <a:xfrm>
            <a:off x="2143108" y="500042"/>
            <a:ext cx="4342150" cy="1015663"/>
          </a:xfrm>
          <a:prstGeom prst="rect">
            <a:avLst/>
          </a:prstGeom>
          <a:noFill/>
        </p:spPr>
        <p:txBody>
          <a:bodyPr wrap="none" lIns="91440" tIns="45720" rIns="91440" bIns="45720">
            <a:spAutoFit/>
          </a:bodyPr>
          <a:lstStyle/>
          <a:p>
            <a:pPr algn="ctr"/>
            <a:r>
              <a:rPr lang="en-US" sz="60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Ryan Smith</a:t>
            </a:r>
            <a:endParaRPr lang="en-US" sz="6000" b="1" u="sng"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TextBox 5"/>
          <p:cNvSpPr txBox="1"/>
          <p:nvPr/>
        </p:nvSpPr>
        <p:spPr>
          <a:xfrm>
            <a:off x="357158" y="2428868"/>
            <a:ext cx="3571900" cy="3416320"/>
          </a:xfrm>
          <a:prstGeom prst="rect">
            <a:avLst/>
          </a:prstGeom>
          <a:noFill/>
        </p:spPr>
        <p:txBody>
          <a:bodyPr wrap="square" rtlCol="0">
            <a:spAutoFit/>
          </a:bodyPr>
          <a:lstStyle/>
          <a:p>
            <a:r>
              <a:rPr lang="en-GB" sz="2400" dirty="0" smtClean="0">
                <a:latin typeface="Agency FB" pitchFamily="34" charset="0"/>
              </a:rPr>
              <a:t>This is one of our two advisers, and his name is Ryan Smith. </a:t>
            </a:r>
          </a:p>
          <a:p>
            <a:r>
              <a:rPr lang="en-GB" sz="2400" dirty="0" smtClean="0">
                <a:latin typeface="Agency FB" pitchFamily="34" charset="0"/>
              </a:rPr>
              <a:t>He is in year 9. </a:t>
            </a:r>
          </a:p>
          <a:p>
            <a:r>
              <a:rPr lang="en-GB" sz="2400" dirty="0" smtClean="0">
                <a:latin typeface="Agency FB" pitchFamily="34" charset="0"/>
              </a:rPr>
              <a:t>He is of great value to us, and was always there when we needed help. </a:t>
            </a:r>
          </a:p>
          <a:p>
            <a:r>
              <a:rPr lang="en-GB" sz="2400" dirty="0" smtClean="0">
                <a:latin typeface="Agency FB" pitchFamily="34" charset="0"/>
              </a:rPr>
              <a:t>He knows how to have fun, but when things get silly, he knows when to stop and get on with the task in hand</a:t>
            </a:r>
            <a:endParaRPr lang="en-GB" sz="24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143000"/>
          </a:xfrm>
        </p:spPr>
        <p:txBody>
          <a:bodyPr/>
          <a:lstStyle/>
          <a:p>
            <a:r>
              <a:rPr lang="en-GB" dirty="0" smtClean="0"/>
              <a:t> </a:t>
            </a:r>
            <a:endParaRPr lang="en-GB" dirty="0"/>
          </a:p>
        </p:txBody>
      </p:sp>
      <p:sp>
        <p:nvSpPr>
          <p:cNvPr id="4" name="Rectangle 3"/>
          <p:cNvSpPr/>
          <p:nvPr/>
        </p:nvSpPr>
        <p:spPr>
          <a:xfrm>
            <a:off x="-214346" y="1285860"/>
            <a:ext cx="9144000" cy="3770263"/>
          </a:xfrm>
          <a:prstGeom prst="rect">
            <a:avLst/>
          </a:prstGeom>
          <a:noFill/>
        </p:spPr>
        <p:txBody>
          <a:bodyPr wrap="square" lIns="91440" tIns="45720" rIns="91440" bIns="45720">
            <a:spAutoFit/>
          </a:bodyPr>
          <a:lstStyle/>
          <a:p>
            <a:pPr algn="ctr"/>
            <a:r>
              <a:rPr lang="en-US" sz="239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gency FB" pitchFamily="34" charset="0"/>
              </a:rPr>
              <a:t>The Car</a:t>
            </a:r>
            <a:endParaRPr lang="en-US" sz="239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1670" y="785794"/>
            <a:ext cx="4033475" cy="1107996"/>
          </a:xfrm>
          <a:prstGeom prst="rect">
            <a:avLst/>
          </a:prstGeom>
          <a:noFill/>
        </p:spPr>
        <p:txBody>
          <a:bodyPr wrap="none" lIns="91440" tIns="45720" rIns="91440" bIns="45720">
            <a:spAutoFit/>
          </a:bodyPr>
          <a:lstStyle/>
          <a:p>
            <a:pPr algn="ctr"/>
            <a:r>
              <a:rPr lang="en-US" sz="6600" b="1" u="sng"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gency FB" pitchFamily="34" charset="0"/>
              </a:rPr>
              <a:t>Car Sketches</a:t>
            </a:r>
            <a:endParaRPr lang="en-US" sz="66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gency FB" pitchFamily="34" charset="0"/>
            </a:endParaRPr>
          </a:p>
        </p:txBody>
      </p:sp>
      <p:sp>
        <p:nvSpPr>
          <p:cNvPr id="5" name="TextBox 4"/>
          <p:cNvSpPr txBox="1"/>
          <p:nvPr/>
        </p:nvSpPr>
        <p:spPr>
          <a:xfrm>
            <a:off x="500034" y="2786058"/>
            <a:ext cx="8215402" cy="2862322"/>
          </a:xfrm>
          <a:prstGeom prst="rect">
            <a:avLst/>
          </a:prstGeom>
          <a:noFill/>
        </p:spPr>
        <p:txBody>
          <a:bodyPr wrap="square" rtlCol="0">
            <a:spAutoFit/>
          </a:bodyPr>
          <a:lstStyle/>
          <a:p>
            <a:r>
              <a:rPr lang="en-GB" sz="3600" dirty="0" smtClean="0">
                <a:latin typeface="Agency FB" pitchFamily="34" charset="0"/>
              </a:rPr>
              <a:t>At first we decided that the car’s theme would be light blue, neon pink, yellow and green. </a:t>
            </a:r>
          </a:p>
          <a:p>
            <a:endParaRPr lang="en-GB" sz="3600" dirty="0" smtClean="0">
              <a:latin typeface="Agency FB" pitchFamily="34" charset="0"/>
            </a:endParaRPr>
          </a:p>
          <a:p>
            <a:r>
              <a:rPr lang="en-GB" sz="3600" dirty="0" smtClean="0">
                <a:latin typeface="Agency FB" pitchFamily="34" charset="0"/>
              </a:rPr>
              <a:t>But then we changed it to being our team  colours, which we are proud of (green, red, and black) </a:t>
            </a:r>
            <a:endParaRPr lang="en-GB" sz="36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00" y="1428736"/>
            <a:ext cx="7253909" cy="2646878"/>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66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166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0364"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4" name="TextBox 3"/>
          <p:cNvSpPr txBox="1"/>
          <p:nvPr/>
        </p:nvSpPr>
        <p:spPr>
          <a:xfrm>
            <a:off x="714348" y="2714620"/>
            <a:ext cx="7643866" cy="1446550"/>
          </a:xfrm>
          <a:prstGeom prst="rect">
            <a:avLst/>
          </a:prstGeom>
          <a:noFill/>
        </p:spPr>
        <p:txBody>
          <a:bodyPr wrap="square" rtlCol="0">
            <a:spAutoFit/>
          </a:bodyPr>
          <a:lstStyle/>
          <a:p>
            <a:r>
              <a:rPr lang="en-GB" sz="4400" dirty="0" smtClean="0">
                <a:latin typeface="Agency FB" pitchFamily="34" charset="0"/>
              </a:rPr>
              <a:t>We took lots of time making our car(s). Jade and Amy mainly ,made them. </a:t>
            </a:r>
            <a:endParaRPr lang="en-GB" sz="44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3042" y="500042"/>
            <a:ext cx="6838732"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 (in stages)</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3" name="TextBox 2"/>
          <p:cNvSpPr txBox="1"/>
          <p:nvPr/>
        </p:nvSpPr>
        <p:spPr>
          <a:xfrm>
            <a:off x="1000100" y="2928934"/>
            <a:ext cx="7143800" cy="1754326"/>
          </a:xfrm>
          <a:prstGeom prst="rect">
            <a:avLst/>
          </a:prstGeom>
          <a:noFill/>
        </p:spPr>
        <p:txBody>
          <a:bodyPr wrap="square" rtlCol="0">
            <a:spAutoFit/>
          </a:bodyPr>
          <a:lstStyle/>
          <a:p>
            <a:r>
              <a:rPr lang="en-GB" sz="3600" dirty="0" smtClean="0">
                <a:latin typeface="Agency FB" pitchFamily="34" charset="0"/>
              </a:rPr>
              <a:t>We are now going to take you through the stages of how our car body, came to be like it is now.</a:t>
            </a:r>
          </a:p>
        </p:txBody>
      </p:sp>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1736"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4" name="Rectangle 3"/>
          <p:cNvSpPr/>
          <p:nvPr/>
        </p:nvSpPr>
        <p:spPr>
          <a:xfrm>
            <a:off x="928662" y="2428868"/>
            <a:ext cx="1830949" cy="923330"/>
          </a:xfrm>
          <a:prstGeom prst="rect">
            <a:avLst/>
          </a:prstGeom>
          <a:noFill/>
        </p:spPr>
        <p:txBody>
          <a:bodyPr wrap="none" lIns="91440" tIns="45720" rIns="91440" bIns="45720">
            <a:spAutoFit/>
          </a:bodyPr>
          <a:lstStyle/>
          <a:p>
            <a:pPr algn="ct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rPr>
              <a:t>Stage 1</a:t>
            </a:r>
            <a:endParaRPr lang="en-US" sz="5400" b="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endParaRPr>
          </a:p>
        </p:txBody>
      </p:sp>
      <p:sp>
        <p:nvSpPr>
          <p:cNvPr id="5" name="TextBox 4"/>
          <p:cNvSpPr txBox="1"/>
          <p:nvPr/>
        </p:nvSpPr>
        <p:spPr>
          <a:xfrm>
            <a:off x="1000100" y="3571876"/>
            <a:ext cx="7358114" cy="1200329"/>
          </a:xfrm>
          <a:prstGeom prst="rect">
            <a:avLst/>
          </a:prstGeom>
          <a:noFill/>
        </p:spPr>
        <p:txBody>
          <a:bodyPr wrap="square" rtlCol="0">
            <a:spAutoFit/>
          </a:bodyPr>
          <a:lstStyle/>
          <a:p>
            <a:r>
              <a:rPr lang="en-GB" sz="3600" dirty="0" smtClean="0">
                <a:latin typeface="Agency FB" pitchFamily="34" charset="0"/>
              </a:rPr>
              <a:t>At first we made a body according to our design, and after racing it…</a:t>
            </a:r>
            <a:endParaRPr lang="en-GB" sz="3600" dirty="0">
              <a:latin typeface="Agency FB" pitchFamily="34" charset="0"/>
            </a:endParaRPr>
          </a:p>
        </p:txBody>
      </p:sp>
      <p:pic>
        <p:nvPicPr>
          <p:cNvPr id="7" name="Picture 6" descr="DSCF0035.JPG"/>
          <p:cNvPicPr>
            <a:picLocks noChangeAspect="1"/>
          </p:cNvPicPr>
          <p:nvPr/>
        </p:nvPicPr>
        <p:blipFill>
          <a:blip r:embed="rId2" cstate="print"/>
          <a:stretch>
            <a:fillRect/>
          </a:stretch>
        </p:blipFill>
        <p:spPr>
          <a:xfrm>
            <a:off x="6000760" y="4500570"/>
            <a:ext cx="3143239" cy="2357430"/>
          </a:xfrm>
          <a:prstGeom prst="rect">
            <a:avLst/>
          </a:prstGeom>
        </p:spPr>
      </p:pic>
    </p:spTree>
  </p:cSld>
  <p:clrMapOvr>
    <a:masterClrMapping/>
  </p:clrMapOvr>
  <p:transition>
    <p:newsfla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1736"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4" name="Rectangle 3"/>
          <p:cNvSpPr/>
          <p:nvPr/>
        </p:nvSpPr>
        <p:spPr>
          <a:xfrm>
            <a:off x="928662" y="2428868"/>
            <a:ext cx="1973617" cy="923330"/>
          </a:xfrm>
          <a:prstGeom prst="rect">
            <a:avLst/>
          </a:prstGeom>
          <a:noFill/>
        </p:spPr>
        <p:txBody>
          <a:bodyPr wrap="none" lIns="91440" tIns="45720" rIns="91440" bIns="45720">
            <a:spAutoFit/>
          </a:bodyPr>
          <a:lstStyle/>
          <a:p>
            <a:pPr algn="ct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rPr>
              <a:t>Stage 2</a:t>
            </a:r>
            <a:endParaRPr lang="en-US" sz="5400" b="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endParaRPr>
          </a:p>
        </p:txBody>
      </p:sp>
      <p:sp>
        <p:nvSpPr>
          <p:cNvPr id="5" name="TextBox 4"/>
          <p:cNvSpPr txBox="1"/>
          <p:nvPr/>
        </p:nvSpPr>
        <p:spPr>
          <a:xfrm>
            <a:off x="500034" y="3786190"/>
            <a:ext cx="8286808" cy="1200329"/>
          </a:xfrm>
          <a:prstGeom prst="rect">
            <a:avLst/>
          </a:prstGeom>
          <a:noFill/>
        </p:spPr>
        <p:txBody>
          <a:bodyPr wrap="square" rtlCol="0">
            <a:spAutoFit/>
          </a:bodyPr>
          <a:lstStyle/>
          <a:p>
            <a:r>
              <a:rPr lang="en-GB" sz="3600" dirty="0" smtClean="0">
                <a:latin typeface="Agency FB" pitchFamily="34" charset="0"/>
              </a:rPr>
              <a:t>We then modified it to fit what went wrong with the first car.</a:t>
            </a:r>
            <a:endParaRPr lang="en-GB" sz="3600" dirty="0">
              <a:latin typeface="Agency FB" pitchFamily="34" charset="0"/>
            </a:endParaRPr>
          </a:p>
        </p:txBody>
      </p:sp>
      <p:pic>
        <p:nvPicPr>
          <p:cNvPr id="6" name="Picture 5" descr="DSCF0034.JPG"/>
          <p:cNvPicPr>
            <a:picLocks noChangeAspect="1"/>
          </p:cNvPicPr>
          <p:nvPr/>
        </p:nvPicPr>
        <p:blipFill>
          <a:blip r:embed="rId2" cstate="print"/>
          <a:stretch>
            <a:fillRect/>
          </a:stretch>
        </p:blipFill>
        <p:spPr>
          <a:xfrm>
            <a:off x="5929322" y="4714884"/>
            <a:ext cx="3214678" cy="2143116"/>
          </a:xfrm>
          <a:prstGeom prst="rect">
            <a:avLst/>
          </a:prstGeom>
        </p:spPr>
      </p:pic>
    </p:spTree>
  </p:cSld>
  <p:clrMapOvr>
    <a:masterClrMapping/>
  </p:clrMapOvr>
  <p:transition>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1736"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3" name="Rectangle 2"/>
          <p:cNvSpPr/>
          <p:nvPr/>
        </p:nvSpPr>
        <p:spPr>
          <a:xfrm>
            <a:off x="928662" y="2428868"/>
            <a:ext cx="1988045" cy="923330"/>
          </a:xfrm>
          <a:prstGeom prst="rect">
            <a:avLst/>
          </a:prstGeom>
          <a:noFill/>
        </p:spPr>
        <p:txBody>
          <a:bodyPr wrap="none" lIns="91440" tIns="45720" rIns="91440" bIns="45720">
            <a:spAutoFit/>
          </a:bodyPr>
          <a:lstStyle/>
          <a:p>
            <a:pPr algn="ct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rPr>
              <a:t>Stage 3</a:t>
            </a:r>
            <a:endParaRPr lang="en-US" sz="5400" b="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endParaRPr>
          </a:p>
        </p:txBody>
      </p:sp>
      <p:sp>
        <p:nvSpPr>
          <p:cNvPr id="4" name="TextBox 3"/>
          <p:cNvSpPr txBox="1"/>
          <p:nvPr/>
        </p:nvSpPr>
        <p:spPr>
          <a:xfrm>
            <a:off x="857224" y="3571876"/>
            <a:ext cx="7786742" cy="1384995"/>
          </a:xfrm>
          <a:prstGeom prst="rect">
            <a:avLst/>
          </a:prstGeom>
          <a:noFill/>
        </p:spPr>
        <p:txBody>
          <a:bodyPr wrap="square" rtlCol="0">
            <a:spAutoFit/>
          </a:bodyPr>
          <a:lstStyle/>
          <a:p>
            <a:r>
              <a:rPr lang="en-GB" sz="2800" dirty="0" smtClean="0">
                <a:latin typeface="Agency FB" pitchFamily="34" charset="0"/>
              </a:rPr>
              <a:t>After  we won at the heats, we knew that there were going to be some teams with faster cars than ours, so we modified it to our best possible standard.</a:t>
            </a:r>
            <a:endParaRPr lang="en-GB" sz="2800" dirty="0">
              <a:latin typeface="Agency FB" pitchFamily="34" charset="0"/>
            </a:endParaRPr>
          </a:p>
        </p:txBody>
      </p:sp>
      <p:pic>
        <p:nvPicPr>
          <p:cNvPr id="5" name="Picture 4" descr="DSCF0036.JPG"/>
          <p:cNvPicPr>
            <a:picLocks noChangeAspect="1"/>
          </p:cNvPicPr>
          <p:nvPr/>
        </p:nvPicPr>
        <p:blipFill>
          <a:blip r:embed="rId2" cstate="print"/>
          <a:stretch>
            <a:fillRect/>
          </a:stretch>
        </p:blipFill>
        <p:spPr>
          <a:xfrm>
            <a:off x="6429388" y="4643446"/>
            <a:ext cx="2500298" cy="1875224"/>
          </a:xfrm>
          <a:prstGeom prst="rect">
            <a:avLst/>
          </a:prstGeo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43108" y="1285860"/>
            <a:ext cx="5412059" cy="3154710"/>
          </a:xfrm>
          <a:prstGeom prst="rect">
            <a:avLst/>
          </a:prstGeom>
          <a:noFill/>
        </p:spPr>
        <p:txBody>
          <a:bodyPr wrap="none" lIns="91440" tIns="45720" rIns="91440" bIns="45720">
            <a:spAutoFit/>
          </a:bodyPr>
          <a:lstStyle/>
          <a:p>
            <a:pPr algn="ctr"/>
            <a:r>
              <a:rPr lang="en-GB" sz="199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Super</a:t>
            </a:r>
            <a:endParaRPr lang="en-GB" sz="199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28926" y="1928802"/>
            <a:ext cx="3576620" cy="315471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99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BUT</a:t>
            </a:r>
            <a:endParaRPr lang="en-US" sz="199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1736"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3" name="Rectangle 2"/>
          <p:cNvSpPr/>
          <p:nvPr/>
        </p:nvSpPr>
        <p:spPr>
          <a:xfrm>
            <a:off x="928662" y="2428868"/>
            <a:ext cx="1984839" cy="923330"/>
          </a:xfrm>
          <a:prstGeom prst="rect">
            <a:avLst/>
          </a:prstGeom>
          <a:noFill/>
        </p:spPr>
        <p:txBody>
          <a:bodyPr wrap="none" lIns="91440" tIns="45720" rIns="91440" bIns="45720">
            <a:spAutoFit/>
          </a:bodyPr>
          <a:lstStyle/>
          <a:p>
            <a:pPr algn="ctr"/>
            <a:r>
              <a:rPr lang="en-US" sz="54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rPr>
              <a:t>Stage 4</a:t>
            </a:r>
            <a:endParaRPr lang="en-US" sz="5400" b="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gency FB" pitchFamily="34" charset="0"/>
            </a:endParaRPr>
          </a:p>
        </p:txBody>
      </p:sp>
      <p:sp>
        <p:nvSpPr>
          <p:cNvPr id="4" name="TextBox 3"/>
          <p:cNvSpPr txBox="1"/>
          <p:nvPr/>
        </p:nvSpPr>
        <p:spPr>
          <a:xfrm>
            <a:off x="1000100" y="3571876"/>
            <a:ext cx="7643866" cy="1200329"/>
          </a:xfrm>
          <a:prstGeom prst="rect">
            <a:avLst/>
          </a:prstGeom>
          <a:noFill/>
        </p:spPr>
        <p:txBody>
          <a:bodyPr wrap="square" rtlCol="0">
            <a:spAutoFit/>
          </a:bodyPr>
          <a:lstStyle/>
          <a:p>
            <a:r>
              <a:rPr lang="en-GB" sz="3600" dirty="0" smtClean="0">
                <a:latin typeface="Agency FB" pitchFamily="34" charset="0"/>
              </a:rPr>
              <a:t>Then someone stood on it, so Amy and Lucy made another one.</a:t>
            </a:r>
            <a:endParaRPr lang="en-GB" sz="3600" dirty="0">
              <a:latin typeface="Agency FB" pitchFamily="34" charset="0"/>
            </a:endParaRPr>
          </a:p>
        </p:txBody>
      </p:sp>
      <p:pic>
        <p:nvPicPr>
          <p:cNvPr id="5" name="Picture 4" descr="Sci team 1.jpg"/>
          <p:cNvPicPr>
            <a:picLocks noChangeAspect="1"/>
          </p:cNvPicPr>
          <p:nvPr/>
        </p:nvPicPr>
        <p:blipFill>
          <a:blip r:embed="rId2" cstate="print"/>
          <a:stretch>
            <a:fillRect/>
          </a:stretch>
        </p:blipFill>
        <p:spPr>
          <a:xfrm>
            <a:off x="5786446" y="4339834"/>
            <a:ext cx="3357554" cy="2518166"/>
          </a:xfrm>
          <a:prstGeom prst="rect">
            <a:avLst/>
          </a:prstGeom>
        </p:spPr>
      </p:pic>
    </p:spTree>
  </p:cSld>
  <p:clrMapOvr>
    <a:masterClrMapping/>
  </p:clrMapOvr>
  <p:transition>
    <p:newsfla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1736" y="500042"/>
            <a:ext cx="3252814" cy="1200329"/>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THE BODY</a:t>
            </a:r>
            <a:endParaRPr lang="en-US" sz="7200" b="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4" name="TextBox 3"/>
          <p:cNvSpPr txBox="1"/>
          <p:nvPr/>
        </p:nvSpPr>
        <p:spPr>
          <a:xfrm>
            <a:off x="928662" y="2428868"/>
            <a:ext cx="7786742" cy="1200329"/>
          </a:xfrm>
          <a:prstGeom prst="rect">
            <a:avLst/>
          </a:prstGeom>
          <a:noFill/>
        </p:spPr>
        <p:txBody>
          <a:bodyPr wrap="square" rtlCol="0">
            <a:spAutoFit/>
          </a:bodyPr>
          <a:lstStyle/>
          <a:p>
            <a:r>
              <a:rPr lang="en-GB" sz="3600" dirty="0" smtClean="0">
                <a:latin typeface="Agency FB" pitchFamily="34" charset="0"/>
              </a:rPr>
              <a:t>We now have the stages of how are car body is how it </a:t>
            </a:r>
            <a:r>
              <a:rPr lang="en-GB" sz="3600" smtClean="0">
                <a:latin typeface="Agency FB" pitchFamily="34" charset="0"/>
              </a:rPr>
              <a:t>is today.</a:t>
            </a:r>
            <a:endParaRPr lang="en-GB" sz="3600" dirty="0">
              <a:latin typeface="Agency FB" pitchFamily="34" charset="0"/>
            </a:endParaRPr>
          </a:p>
        </p:txBody>
      </p:sp>
      <p:pic>
        <p:nvPicPr>
          <p:cNvPr id="5" name="Picture 4" descr="DSCF0028.JPG"/>
          <p:cNvPicPr>
            <a:picLocks noChangeAspect="1"/>
          </p:cNvPicPr>
          <p:nvPr/>
        </p:nvPicPr>
        <p:blipFill>
          <a:blip r:embed="rId2" cstate="print"/>
          <a:stretch>
            <a:fillRect/>
          </a:stretch>
        </p:blipFill>
        <p:spPr>
          <a:xfrm>
            <a:off x="5429256" y="3357562"/>
            <a:ext cx="3071802" cy="2732480"/>
          </a:xfrm>
          <a:prstGeom prst="rect">
            <a:avLst/>
          </a:prstGeom>
        </p:spPr>
      </p:pic>
      <p:pic>
        <p:nvPicPr>
          <p:cNvPr id="6" name="Picture 5" descr="DSCF0033.JPG"/>
          <p:cNvPicPr>
            <a:picLocks noChangeAspect="1"/>
          </p:cNvPicPr>
          <p:nvPr/>
        </p:nvPicPr>
        <p:blipFill>
          <a:blip r:embed="rId3" cstate="print"/>
          <a:stretch>
            <a:fillRect/>
          </a:stretch>
        </p:blipFill>
        <p:spPr>
          <a:xfrm>
            <a:off x="2643174" y="3357562"/>
            <a:ext cx="3000396" cy="2786082"/>
          </a:xfrm>
          <a:prstGeom prst="rect">
            <a:avLst/>
          </a:prstGeom>
        </p:spPr>
      </p:pic>
    </p:spTree>
  </p:cSld>
  <p:clrMapOvr>
    <a:masterClrMapping/>
  </p:clrMapOvr>
  <p:transition>
    <p:newsfla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00166" y="1357298"/>
            <a:ext cx="5429288" cy="3631763"/>
          </a:xfrm>
          <a:prstGeom prst="rect">
            <a:avLst/>
          </a:prstGeom>
          <a:noFill/>
        </p:spPr>
        <p:txBody>
          <a:bodyPr wrap="square" lIns="91440" tIns="45720" rIns="91440" bIns="45720">
            <a:spAutoFit/>
          </a:bodyPr>
          <a:lstStyle/>
          <a:p>
            <a:pPr algn="ctr"/>
            <a:r>
              <a:rPr lang="en-US" sz="11500" b="1" u="sng"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Chassis</a:t>
            </a:r>
            <a:endParaRPr lang="en-US" sz="115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newsfla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2976" y="714356"/>
            <a:ext cx="7215238" cy="1107996"/>
          </a:xfrm>
          <a:prstGeom prst="rect">
            <a:avLst/>
          </a:prstGeom>
          <a:noFill/>
        </p:spPr>
        <p:txBody>
          <a:bodyPr wrap="square" lIns="91440" tIns="45720" rIns="91440" bIns="45720">
            <a:spAutoFit/>
          </a:bodyPr>
          <a:lstStyle/>
          <a:p>
            <a:pPr algn="ctr"/>
            <a:r>
              <a:rPr lang="en-US" sz="6600" b="1" u="sng"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Chassis</a:t>
            </a:r>
            <a:endParaRPr lang="en-US" sz="66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TextBox 2"/>
          <p:cNvSpPr txBox="1"/>
          <p:nvPr/>
        </p:nvSpPr>
        <p:spPr>
          <a:xfrm>
            <a:off x="714348" y="2857496"/>
            <a:ext cx="8001056" cy="2554545"/>
          </a:xfrm>
          <a:prstGeom prst="rect">
            <a:avLst/>
          </a:prstGeom>
          <a:noFill/>
        </p:spPr>
        <p:txBody>
          <a:bodyPr wrap="square" rtlCol="0">
            <a:spAutoFit/>
          </a:bodyPr>
          <a:lstStyle/>
          <a:p>
            <a:r>
              <a:rPr lang="en-GB" sz="4000" dirty="0" smtClean="0">
                <a:latin typeface="Agency FB" pitchFamily="34" charset="0"/>
              </a:rPr>
              <a:t>We said as a team , that we would try to modify the chassis, but if that didn’t work well, that we would keep the chassis as it is, because we knew that that design would definitely  work. </a:t>
            </a:r>
            <a:endParaRPr lang="en-GB" sz="40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2976" y="714356"/>
            <a:ext cx="7215238" cy="1107996"/>
          </a:xfrm>
          <a:prstGeom prst="rect">
            <a:avLst/>
          </a:prstGeom>
          <a:noFill/>
        </p:spPr>
        <p:txBody>
          <a:bodyPr wrap="square" lIns="91440" tIns="45720" rIns="91440" bIns="45720">
            <a:spAutoFit/>
          </a:bodyPr>
          <a:lstStyle/>
          <a:p>
            <a:pPr algn="ctr"/>
            <a:r>
              <a:rPr lang="en-US" sz="6600" b="1" u="sng"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Chassis</a:t>
            </a:r>
            <a:endParaRPr lang="en-US" sz="66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TextBox 3"/>
          <p:cNvSpPr txBox="1"/>
          <p:nvPr/>
        </p:nvSpPr>
        <p:spPr>
          <a:xfrm>
            <a:off x="1714480" y="2928934"/>
            <a:ext cx="5857916" cy="1815882"/>
          </a:xfrm>
          <a:prstGeom prst="rect">
            <a:avLst/>
          </a:prstGeom>
          <a:noFill/>
        </p:spPr>
        <p:txBody>
          <a:bodyPr wrap="square" rtlCol="0">
            <a:spAutoFit/>
          </a:bodyPr>
          <a:lstStyle/>
          <a:p>
            <a:r>
              <a:rPr lang="en-GB" sz="2800" dirty="0" smtClean="0">
                <a:latin typeface="Agency FB" pitchFamily="34" charset="0"/>
              </a:rPr>
              <a:t>We then cut it out using the Laser Cutter and tested it on the track, but our modified one didn’t work, so we cut out and tried, the standard chassis, and it worked perfectly.</a:t>
            </a:r>
            <a:endParaRPr lang="en-GB" sz="28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2976" y="714356"/>
            <a:ext cx="7215238" cy="1107996"/>
          </a:xfrm>
          <a:prstGeom prst="rect">
            <a:avLst/>
          </a:prstGeom>
          <a:noFill/>
        </p:spPr>
        <p:txBody>
          <a:bodyPr wrap="square" lIns="91440" tIns="45720" rIns="91440" bIns="45720">
            <a:spAutoFit/>
          </a:bodyPr>
          <a:lstStyle/>
          <a:p>
            <a:pPr algn="ctr"/>
            <a:r>
              <a:rPr lang="en-US" sz="6600" b="1" u="sng"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Chassis</a:t>
            </a:r>
            <a:endParaRPr lang="en-US" sz="66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TextBox 2"/>
          <p:cNvSpPr txBox="1"/>
          <p:nvPr/>
        </p:nvSpPr>
        <p:spPr>
          <a:xfrm>
            <a:off x="714348" y="2071678"/>
            <a:ext cx="7072362" cy="1569660"/>
          </a:xfrm>
          <a:prstGeom prst="rect">
            <a:avLst/>
          </a:prstGeom>
          <a:noFill/>
        </p:spPr>
        <p:txBody>
          <a:bodyPr wrap="square" rtlCol="0">
            <a:spAutoFit/>
          </a:bodyPr>
          <a:lstStyle/>
          <a:p>
            <a:r>
              <a:rPr lang="en-GB" sz="3200" dirty="0" smtClean="0">
                <a:latin typeface="Agency FB" pitchFamily="34" charset="0"/>
              </a:rPr>
              <a:t>We then put our car together using the standard parts, with the standard chassis and it still ran perfectly.</a:t>
            </a:r>
            <a:endParaRPr lang="en-GB" sz="3200" dirty="0">
              <a:latin typeface="Agency FB" pitchFamily="34" charset="0"/>
            </a:endParaRPr>
          </a:p>
        </p:txBody>
      </p:sp>
      <p:pic>
        <p:nvPicPr>
          <p:cNvPr id="4" name="Picture 3" descr="DSCF0033.JPG"/>
          <p:cNvPicPr>
            <a:picLocks noChangeAspect="1"/>
          </p:cNvPicPr>
          <p:nvPr/>
        </p:nvPicPr>
        <p:blipFill>
          <a:blip r:embed="rId2" cstate="print"/>
          <a:stretch>
            <a:fillRect/>
          </a:stretch>
        </p:blipFill>
        <p:spPr>
          <a:xfrm>
            <a:off x="2428860" y="3857627"/>
            <a:ext cx="3786214" cy="2839661"/>
          </a:xfrm>
          <a:prstGeom prst="rect">
            <a:avLst/>
          </a:prstGeom>
        </p:spPr>
      </p:pic>
    </p:spTree>
  </p:cSld>
  <p:clrMapOvr>
    <a:masterClrMapping/>
  </p:clrMapOvr>
  <p:transition>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Callout 1"/>
          <p:cNvSpPr/>
          <p:nvPr/>
        </p:nvSpPr>
        <p:spPr>
          <a:xfrm>
            <a:off x="0" y="785794"/>
            <a:ext cx="9144000" cy="5214974"/>
          </a:xfrm>
          <a:prstGeom prst="cloudCallou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1000100" y="2214554"/>
            <a:ext cx="6502101" cy="1862048"/>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1500" b="1" u="sng" dirty="0" smtClean="0">
                <a:ln w="11430"/>
                <a:solidFill>
                  <a:srgbClr val="FFC000"/>
                </a:solidFill>
                <a:effectLst>
                  <a:outerShdw blurRad="80000" dist="40000" dir="5040000" algn="tl">
                    <a:srgbClr val="000000">
                      <a:alpha val="30000"/>
                    </a:srgbClr>
                  </a:outerShdw>
                </a:effectLst>
                <a:latin typeface="Agency FB" pitchFamily="34" charset="0"/>
              </a:rPr>
              <a:t>Brain-Storm</a:t>
            </a:r>
            <a:endParaRPr lang="en-US" sz="11500" b="1" u="sng" cap="none" spc="0" dirty="0">
              <a:ln w="11430"/>
              <a:solidFill>
                <a:srgbClr val="FFC000"/>
              </a:solidFill>
              <a:effectLst>
                <a:outerShdw blurRad="80000" dist="40000" dir="5040000" algn="tl">
                  <a:srgbClr val="000000">
                    <a:alpha val="3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1643050"/>
            <a:ext cx="1555233"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Step 1</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4" name="Rectangle 3"/>
          <p:cNvSpPr/>
          <p:nvPr/>
        </p:nvSpPr>
        <p:spPr>
          <a:xfrm>
            <a:off x="2571736" y="714356"/>
            <a:ext cx="3807453" cy="110799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600" b="1" u="sng" dirty="0" smtClean="0">
                <a:ln w="11430"/>
                <a:solidFill>
                  <a:srgbClr val="FFC000"/>
                </a:solidFill>
                <a:effectLst>
                  <a:outerShdw blurRad="80000" dist="40000" dir="5040000" algn="tl">
                    <a:srgbClr val="000000">
                      <a:alpha val="30000"/>
                    </a:srgbClr>
                  </a:outerShdw>
                </a:effectLst>
                <a:latin typeface="Agency FB" pitchFamily="34" charset="0"/>
              </a:rPr>
              <a:t>Brain-Storm</a:t>
            </a:r>
            <a:endParaRPr lang="en-US" sz="6600" b="1" u="sng" cap="none" spc="0" dirty="0">
              <a:ln w="11430"/>
              <a:solidFill>
                <a:srgbClr val="FFC000"/>
              </a:solidFill>
              <a:effectLst>
                <a:outerShdw blurRad="80000" dist="40000" dir="5040000" algn="tl">
                  <a:srgbClr val="000000">
                    <a:alpha val="30000"/>
                  </a:srgbClr>
                </a:outerShdw>
              </a:effectLst>
              <a:latin typeface="Agency FB" pitchFamily="34" charset="0"/>
            </a:endParaRPr>
          </a:p>
        </p:txBody>
      </p:sp>
      <p:sp>
        <p:nvSpPr>
          <p:cNvPr id="5" name="TextBox 4"/>
          <p:cNvSpPr txBox="1"/>
          <p:nvPr/>
        </p:nvSpPr>
        <p:spPr>
          <a:xfrm>
            <a:off x="714348" y="3214686"/>
            <a:ext cx="7072362" cy="2308324"/>
          </a:xfrm>
          <a:prstGeom prst="rect">
            <a:avLst/>
          </a:prstGeom>
          <a:noFill/>
        </p:spPr>
        <p:txBody>
          <a:bodyPr wrap="square" rtlCol="0">
            <a:spAutoFit/>
          </a:bodyPr>
          <a:lstStyle/>
          <a:p>
            <a:r>
              <a:rPr lang="en-GB" sz="3600" dirty="0" smtClean="0">
                <a:latin typeface="Agency FB" pitchFamily="34" charset="0"/>
              </a:rPr>
              <a:t>We began to brain-storm ideas, for the car design, and we came up with the design we thought we wanted, and the one we thought represented our team, and us as a school.</a:t>
            </a:r>
            <a:endParaRPr lang="en-GB" sz="36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928802"/>
            <a:ext cx="1697901"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Step 2</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endParaRPr>
          </a:p>
        </p:txBody>
      </p:sp>
      <p:sp>
        <p:nvSpPr>
          <p:cNvPr id="3" name="Rectangle 2"/>
          <p:cNvSpPr/>
          <p:nvPr/>
        </p:nvSpPr>
        <p:spPr>
          <a:xfrm>
            <a:off x="3786182" y="714356"/>
            <a:ext cx="2106666" cy="110799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600" b="1" u="sng" dirty="0" smtClean="0">
                <a:ln w="11430"/>
                <a:solidFill>
                  <a:srgbClr val="FFC000"/>
                </a:solidFill>
                <a:effectLst>
                  <a:outerShdw blurRad="80000" dist="40000" dir="5040000" algn="tl">
                    <a:srgbClr val="000000">
                      <a:alpha val="30000"/>
                    </a:srgbClr>
                  </a:outerShdw>
                </a:effectLst>
                <a:latin typeface="Agency FB" pitchFamily="34" charset="0"/>
              </a:rPr>
              <a:t>Design</a:t>
            </a:r>
            <a:endParaRPr lang="en-US" sz="6600" b="1" u="sng" cap="none" spc="0" dirty="0">
              <a:ln w="11430"/>
              <a:solidFill>
                <a:srgbClr val="FFC000"/>
              </a:solidFill>
              <a:effectLst>
                <a:outerShdw blurRad="80000" dist="40000" dir="5040000" algn="tl">
                  <a:srgbClr val="000000">
                    <a:alpha val="30000"/>
                  </a:srgbClr>
                </a:outerShdw>
              </a:effectLst>
              <a:latin typeface="Agency FB" pitchFamily="34" charset="0"/>
            </a:endParaRPr>
          </a:p>
        </p:txBody>
      </p:sp>
      <p:sp>
        <p:nvSpPr>
          <p:cNvPr id="4" name="TextBox 3"/>
          <p:cNvSpPr txBox="1"/>
          <p:nvPr/>
        </p:nvSpPr>
        <p:spPr>
          <a:xfrm>
            <a:off x="928662" y="3071810"/>
            <a:ext cx="5715040" cy="2308324"/>
          </a:xfrm>
          <a:prstGeom prst="rect">
            <a:avLst/>
          </a:prstGeom>
          <a:noFill/>
        </p:spPr>
        <p:txBody>
          <a:bodyPr wrap="square" rtlCol="0">
            <a:spAutoFit/>
          </a:bodyPr>
          <a:lstStyle/>
          <a:p>
            <a:r>
              <a:rPr lang="en-GB" sz="3600" dirty="0" smtClean="0">
                <a:latin typeface="Agency FB" pitchFamily="34" charset="0"/>
              </a:rPr>
              <a:t>We then got Amy and Phil to design the car itself. After that, we vacuum formed the car, and raced it around the track.</a:t>
            </a: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2910" y="1500174"/>
            <a:ext cx="8215338" cy="2646878"/>
          </a:xfrm>
          <a:prstGeom prst="rect">
            <a:avLst/>
          </a:prstGeom>
          <a:noFill/>
        </p:spPr>
        <p:txBody>
          <a:bodyPr wrap="square" lIns="91440" tIns="45720" rIns="91440" bIns="45720">
            <a:spAutoFit/>
          </a:bodyPr>
          <a:lstStyle/>
          <a:p>
            <a:pPr algn="ctr"/>
            <a:r>
              <a:rPr lang="en-GB" sz="166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Natura</a:t>
            </a:r>
            <a:r>
              <a:rPr lang="en-GB" sz="16600" b="1"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l</a:t>
            </a:r>
            <a:endParaRPr lang="en-GB" sz="166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5984" y="500042"/>
            <a:ext cx="5008102" cy="110799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600" b="1" u="sng" dirty="0" smtClean="0">
                <a:ln w="11430"/>
                <a:solidFill>
                  <a:srgbClr val="FFC000"/>
                </a:solidFill>
                <a:effectLst>
                  <a:outerShdw blurRad="80000" dist="40000" dir="5040000" algn="tl">
                    <a:srgbClr val="000000">
                      <a:alpha val="30000"/>
                    </a:srgbClr>
                  </a:outerShdw>
                </a:effectLst>
                <a:latin typeface="Agency FB" pitchFamily="34" charset="0"/>
              </a:rPr>
              <a:t>Design Modifying</a:t>
            </a:r>
            <a:endParaRPr lang="en-US" sz="6600" b="1" u="sng" cap="none" spc="0" dirty="0">
              <a:ln w="11430"/>
              <a:solidFill>
                <a:srgbClr val="FFC000"/>
              </a:solidFill>
              <a:effectLst>
                <a:outerShdw blurRad="80000" dist="40000" dir="5040000" algn="tl">
                  <a:srgbClr val="000000">
                    <a:alpha val="30000"/>
                  </a:srgbClr>
                </a:outerShdw>
              </a:effectLst>
              <a:latin typeface="Agency FB" pitchFamily="34" charset="0"/>
            </a:endParaRPr>
          </a:p>
        </p:txBody>
      </p:sp>
      <p:sp>
        <p:nvSpPr>
          <p:cNvPr id="3" name="TextBox 2"/>
          <p:cNvSpPr txBox="1"/>
          <p:nvPr/>
        </p:nvSpPr>
        <p:spPr>
          <a:xfrm>
            <a:off x="1071538" y="2357430"/>
            <a:ext cx="7000924" cy="1384995"/>
          </a:xfrm>
          <a:prstGeom prst="rect">
            <a:avLst/>
          </a:prstGeom>
          <a:noFill/>
        </p:spPr>
        <p:txBody>
          <a:bodyPr wrap="square" rtlCol="0">
            <a:spAutoFit/>
          </a:bodyPr>
          <a:lstStyle/>
          <a:p>
            <a:r>
              <a:rPr lang="en-GB" sz="2800" dirty="0" smtClean="0">
                <a:latin typeface="Agency FB" pitchFamily="34" charset="0"/>
              </a:rPr>
              <a:t>We found out that our car didn’t race very well, so we modified the body design, using CAD - </a:t>
            </a:r>
            <a:r>
              <a:rPr lang="en-GB" sz="2800" dirty="0" err="1" smtClean="0">
                <a:latin typeface="Agency FB" pitchFamily="34" charset="0"/>
              </a:rPr>
              <a:t>Techsoft</a:t>
            </a:r>
            <a:r>
              <a:rPr lang="en-GB" sz="2800" dirty="0" smtClean="0">
                <a:latin typeface="Agency FB" pitchFamily="34" charset="0"/>
              </a:rPr>
              <a:t> 2D Design, but Josh also designed what we wanted onto paper.</a:t>
            </a:r>
            <a:endParaRPr lang="en-GB" sz="2800" dirty="0">
              <a:latin typeface="Agency FB" pitchFamily="34" charset="0"/>
            </a:endParaRPr>
          </a:p>
        </p:txBody>
      </p:sp>
      <p:pic>
        <p:nvPicPr>
          <p:cNvPr id="5" name="Picture 4" descr="DSCF7232.JPG"/>
          <p:cNvPicPr>
            <a:picLocks noChangeAspect="1"/>
          </p:cNvPicPr>
          <p:nvPr/>
        </p:nvPicPr>
        <p:blipFill>
          <a:blip r:embed="rId2"/>
          <a:stretch>
            <a:fillRect/>
          </a:stretch>
        </p:blipFill>
        <p:spPr>
          <a:xfrm>
            <a:off x="500034" y="4357694"/>
            <a:ext cx="3428992" cy="2033857"/>
          </a:xfrm>
          <a:prstGeom prst="rect">
            <a:avLst/>
          </a:prstGeom>
        </p:spPr>
      </p:pic>
      <p:pic>
        <p:nvPicPr>
          <p:cNvPr id="7" name="Picture 6" descr="DSCF7233.JPG"/>
          <p:cNvPicPr>
            <a:picLocks noChangeAspect="1"/>
          </p:cNvPicPr>
          <p:nvPr/>
        </p:nvPicPr>
        <p:blipFill>
          <a:blip r:embed="rId3"/>
          <a:stretch>
            <a:fillRect/>
          </a:stretch>
        </p:blipFill>
        <p:spPr>
          <a:xfrm>
            <a:off x="5072066" y="3857628"/>
            <a:ext cx="3519261" cy="2571768"/>
          </a:xfrm>
          <a:prstGeom prst="rect">
            <a:avLst/>
          </a:prstGeom>
        </p:spPr>
      </p:pic>
    </p:spTree>
  </p:cSld>
  <p:clrMapOvr>
    <a:masterClrMapping/>
  </p:clrMapOvr>
  <p:transition>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00298" y="928670"/>
            <a:ext cx="351410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u="sng" cap="none" spc="0" dirty="0" smtClean="0">
                <a:ln w="11430"/>
                <a:solidFill>
                  <a:srgbClr val="FFC000"/>
                </a:solidFill>
                <a:effectLst>
                  <a:outerShdw blurRad="80000" dist="40000" dir="5040000" algn="tl">
                    <a:srgbClr val="000000">
                      <a:alpha val="30000"/>
                    </a:srgbClr>
                  </a:outerShdw>
                </a:effectLst>
                <a:latin typeface="Agency FB" pitchFamily="34" charset="0"/>
              </a:rPr>
              <a:t>Th</a:t>
            </a:r>
            <a:r>
              <a:rPr lang="en-US" sz="5400" b="1" u="sng" dirty="0" smtClean="0">
                <a:ln w="11430"/>
                <a:solidFill>
                  <a:srgbClr val="FFC000"/>
                </a:solidFill>
                <a:effectLst>
                  <a:outerShdw blurRad="80000" dist="40000" dir="5040000" algn="tl">
                    <a:srgbClr val="000000">
                      <a:alpha val="30000"/>
                    </a:srgbClr>
                  </a:outerShdw>
                </a:effectLst>
                <a:latin typeface="Agency FB" pitchFamily="34" charset="0"/>
              </a:rPr>
              <a:t>e Arty Part </a:t>
            </a:r>
            <a:endParaRPr lang="en-US" sz="5400" b="1" u="sng" cap="none" spc="0" dirty="0" smtClean="0">
              <a:ln w="11430"/>
              <a:solidFill>
                <a:srgbClr val="FFC000"/>
              </a:solidFill>
              <a:effectLst>
                <a:outerShdw blurRad="80000" dist="40000" dir="5040000" algn="tl">
                  <a:srgbClr val="000000">
                    <a:alpha val="30000"/>
                  </a:srgbClr>
                </a:outerShdw>
              </a:effectLst>
              <a:latin typeface="Agency FB" pitchFamily="34" charset="0"/>
            </a:endParaRPr>
          </a:p>
        </p:txBody>
      </p:sp>
      <p:sp>
        <p:nvSpPr>
          <p:cNvPr id="4" name="Rectangle 3"/>
          <p:cNvSpPr/>
          <p:nvPr/>
        </p:nvSpPr>
        <p:spPr>
          <a:xfrm>
            <a:off x="1000100" y="1785926"/>
            <a:ext cx="171232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Step 3</a:t>
            </a:r>
          </a:p>
        </p:txBody>
      </p:sp>
      <p:sp>
        <p:nvSpPr>
          <p:cNvPr id="5" name="TextBox 4"/>
          <p:cNvSpPr txBox="1"/>
          <p:nvPr/>
        </p:nvSpPr>
        <p:spPr>
          <a:xfrm>
            <a:off x="857224" y="3286124"/>
            <a:ext cx="7715304" cy="646331"/>
          </a:xfrm>
          <a:prstGeom prst="rect">
            <a:avLst/>
          </a:prstGeom>
          <a:noFill/>
        </p:spPr>
        <p:txBody>
          <a:bodyPr wrap="square" rtlCol="0">
            <a:spAutoFit/>
          </a:bodyPr>
          <a:lstStyle/>
          <a:p>
            <a:r>
              <a:rPr lang="en-GB" sz="3600" dirty="0" smtClean="0">
                <a:latin typeface="Agency FB" pitchFamily="34" charset="0"/>
              </a:rPr>
              <a:t>Jade and Amy then put our design onto the car. </a:t>
            </a:r>
            <a:endParaRPr lang="en-GB" sz="36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00" y="1785926"/>
            <a:ext cx="1709122"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gency FB" pitchFamily="34" charset="0"/>
              </a:rPr>
              <a:t>Step 4</a:t>
            </a:r>
          </a:p>
        </p:txBody>
      </p:sp>
      <p:sp>
        <p:nvSpPr>
          <p:cNvPr id="3" name="Rectangle 2"/>
          <p:cNvSpPr/>
          <p:nvPr/>
        </p:nvSpPr>
        <p:spPr>
          <a:xfrm>
            <a:off x="4071934" y="857232"/>
            <a:ext cx="1757212"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u="sng" cap="none" spc="0" dirty="0" smtClean="0">
                <a:ln w="11430"/>
                <a:solidFill>
                  <a:srgbClr val="FFC000"/>
                </a:solidFill>
                <a:effectLst>
                  <a:outerShdw blurRad="80000" dist="40000" dir="5040000" algn="tl">
                    <a:srgbClr val="000000">
                      <a:alpha val="30000"/>
                    </a:srgbClr>
                  </a:outerShdw>
                </a:effectLst>
                <a:latin typeface="Agency FB" pitchFamily="34" charset="0"/>
              </a:rPr>
              <a:t>Racing</a:t>
            </a:r>
          </a:p>
        </p:txBody>
      </p:sp>
      <p:sp>
        <p:nvSpPr>
          <p:cNvPr id="4" name="TextBox 3"/>
          <p:cNvSpPr txBox="1"/>
          <p:nvPr/>
        </p:nvSpPr>
        <p:spPr>
          <a:xfrm>
            <a:off x="1643042" y="2857496"/>
            <a:ext cx="5929354" cy="1200329"/>
          </a:xfrm>
          <a:prstGeom prst="rect">
            <a:avLst/>
          </a:prstGeom>
          <a:noFill/>
        </p:spPr>
        <p:txBody>
          <a:bodyPr wrap="square" rtlCol="0">
            <a:spAutoFit/>
          </a:bodyPr>
          <a:lstStyle/>
          <a:p>
            <a:r>
              <a:rPr lang="en-GB" sz="3600" dirty="0" smtClean="0">
                <a:latin typeface="Agency FB" pitchFamily="34" charset="0"/>
              </a:rPr>
              <a:t>We then took our car to the race in Bristol and won!</a:t>
            </a:r>
            <a:endParaRPr lang="en-GB" sz="3600" dirty="0">
              <a:latin typeface="Agency FB" pitchFamily="34" charset="0"/>
            </a:endParaRPr>
          </a:p>
        </p:txBody>
      </p:sp>
      <p:pic>
        <p:nvPicPr>
          <p:cNvPr id="5" name="Picture 4" descr="DSCF0034.JPG"/>
          <p:cNvPicPr>
            <a:picLocks noChangeAspect="1"/>
          </p:cNvPicPr>
          <p:nvPr/>
        </p:nvPicPr>
        <p:blipFill>
          <a:blip r:embed="rId2" cstate="print">
            <a:clrChange>
              <a:clrFrom>
                <a:srgbClr val="CECBC2"/>
              </a:clrFrom>
              <a:clrTo>
                <a:srgbClr val="CECBC2">
                  <a:alpha val="0"/>
                </a:srgbClr>
              </a:clrTo>
            </a:clrChange>
          </a:blip>
          <a:stretch>
            <a:fillRect/>
          </a:stretch>
        </p:blipFill>
        <p:spPr>
          <a:xfrm>
            <a:off x="6381731" y="4071942"/>
            <a:ext cx="2762269" cy="2786058"/>
          </a:xfrm>
          <a:prstGeom prst="rect">
            <a:avLst/>
          </a:prstGeom>
          <a:ln>
            <a:noFill/>
          </a:ln>
          <a:effectLst>
            <a:softEdge rad="112500"/>
          </a:effectLst>
        </p:spPr>
      </p:pic>
      <p:sp>
        <p:nvSpPr>
          <p:cNvPr id="6" name="TextBox 5"/>
          <p:cNvSpPr txBox="1"/>
          <p:nvPr/>
        </p:nvSpPr>
        <p:spPr>
          <a:xfrm>
            <a:off x="3000364" y="4714884"/>
            <a:ext cx="2214578" cy="461665"/>
          </a:xfrm>
          <a:prstGeom prst="rect">
            <a:avLst/>
          </a:prstGeom>
          <a:noFill/>
        </p:spPr>
        <p:txBody>
          <a:bodyPr wrap="square" rtlCol="0">
            <a:spAutoFit/>
          </a:bodyPr>
          <a:lstStyle/>
          <a:p>
            <a:r>
              <a:rPr lang="en-GB" sz="2400" dirty="0" smtClean="0">
                <a:latin typeface="Agency FB" pitchFamily="34" charset="0"/>
              </a:rPr>
              <a:t>Our winning car!</a:t>
            </a:r>
            <a:endParaRPr lang="en-GB" sz="2400" dirty="0">
              <a:latin typeface="Agency FB" pitchFamily="34" charset="0"/>
            </a:endParaRPr>
          </a:p>
        </p:txBody>
      </p:sp>
      <p:cxnSp>
        <p:nvCxnSpPr>
          <p:cNvPr id="9" name="Straight Arrow Connector 8"/>
          <p:cNvCxnSpPr/>
          <p:nvPr/>
        </p:nvCxnSpPr>
        <p:spPr>
          <a:xfrm>
            <a:off x="4714876" y="5000636"/>
            <a:ext cx="2000264" cy="571504"/>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newsfla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5852" y="1357298"/>
            <a:ext cx="6786609" cy="3631763"/>
          </a:xfrm>
          <a:prstGeom prst="rect">
            <a:avLst/>
          </a:prstGeom>
          <a:noFill/>
        </p:spPr>
        <p:txBody>
          <a:bodyPr wrap="square" lIns="91440" tIns="45720" rIns="91440" bIns="45720">
            <a:spAutoFit/>
          </a:bodyPr>
          <a:lstStyle/>
          <a:p>
            <a:pPr algn="ctr"/>
            <a:r>
              <a:rPr lang="en-US" sz="11500" b="1" u="sng"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rPr>
              <a:t>Speed Progress</a:t>
            </a:r>
            <a:endParaRPr lang="en-US" sz="11500" b="1" u="sng"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85918" y="3429000"/>
            <a:ext cx="5786478" cy="1754326"/>
          </a:xfrm>
          <a:prstGeom prst="rect">
            <a:avLst/>
          </a:prstGeom>
          <a:noFill/>
        </p:spPr>
        <p:txBody>
          <a:bodyPr wrap="square" rtlCol="0">
            <a:spAutoFit/>
          </a:bodyPr>
          <a:lstStyle/>
          <a:p>
            <a:r>
              <a:rPr lang="en-GB" sz="3600" dirty="0" smtClean="0">
                <a:latin typeface="Agency FB" pitchFamily="34" charset="0"/>
              </a:rPr>
              <a:t>We are now going to take you through the stages of how the car came to be as fast as it is now</a:t>
            </a:r>
            <a:endParaRPr lang="en-GB" sz="3600" dirty="0">
              <a:latin typeface="Agency FB" pitchFamily="34" charset="0"/>
            </a:endParaRPr>
          </a:p>
        </p:txBody>
      </p:sp>
      <p:sp>
        <p:nvSpPr>
          <p:cNvPr id="5" name="Rectangle 4"/>
          <p:cNvSpPr/>
          <p:nvPr/>
        </p:nvSpPr>
        <p:spPr>
          <a:xfrm>
            <a:off x="1214414" y="1071546"/>
            <a:ext cx="6786609" cy="1200329"/>
          </a:xfrm>
          <a:prstGeom prst="rect">
            <a:avLst/>
          </a:prstGeom>
          <a:noFill/>
        </p:spPr>
        <p:txBody>
          <a:bodyPr wrap="square" lIns="91440" tIns="45720" rIns="91440" bIns="45720">
            <a:spAutoFit/>
          </a:bodyPr>
          <a:lstStyle/>
          <a:p>
            <a:pPr algn="ctr"/>
            <a:r>
              <a:rPr lang="en-US" sz="7200" b="1" u="sng"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rPr>
              <a:t>Speed Progress</a:t>
            </a:r>
            <a:endParaRPr lang="en-US" sz="7200" b="1" u="sng"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4414" y="1071546"/>
            <a:ext cx="6786609" cy="1200329"/>
          </a:xfrm>
          <a:prstGeom prst="rect">
            <a:avLst/>
          </a:prstGeom>
          <a:noFill/>
        </p:spPr>
        <p:txBody>
          <a:bodyPr wrap="square" lIns="91440" tIns="45720" rIns="91440" bIns="45720">
            <a:spAutoFit/>
          </a:bodyPr>
          <a:lstStyle/>
          <a:p>
            <a:pPr algn="ctr"/>
            <a:r>
              <a:rPr lang="en-US" sz="72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rPr>
              <a:t>Speed Progress</a:t>
            </a:r>
            <a:endParaRPr lang="en-US" sz="72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endParaRPr>
          </a:p>
        </p:txBody>
      </p:sp>
      <p:sp>
        <p:nvSpPr>
          <p:cNvPr id="4" name="Rectangle 3"/>
          <p:cNvSpPr/>
          <p:nvPr/>
        </p:nvSpPr>
        <p:spPr>
          <a:xfrm>
            <a:off x="714348" y="2643182"/>
            <a:ext cx="1830949" cy="923330"/>
          </a:xfrm>
          <a:prstGeom prst="rect">
            <a:avLst/>
          </a:prstGeom>
          <a:noFill/>
        </p:spPr>
        <p:txBody>
          <a:bodyPr wrap="none" lIns="91440" tIns="45720" rIns="91440" bIns="45720">
            <a:spAutoFit/>
          </a:bodyPr>
          <a:lstStyle/>
          <a:p>
            <a:pPr algn="ctr"/>
            <a:r>
              <a:rPr lang="en-US" sz="5400" b="1" u="sng" cap="none" spc="0" dirty="0" smtClean="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rPr>
              <a:t>Stage 1</a:t>
            </a:r>
            <a:endParaRPr lang="en-US" sz="5400" b="1" u="sng" cap="none" spc="0" dirty="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endParaRPr>
          </a:p>
        </p:txBody>
      </p:sp>
      <p:sp>
        <p:nvSpPr>
          <p:cNvPr id="5" name="TextBox 4"/>
          <p:cNvSpPr txBox="1"/>
          <p:nvPr/>
        </p:nvSpPr>
        <p:spPr>
          <a:xfrm>
            <a:off x="857224" y="3929066"/>
            <a:ext cx="7215238" cy="1446550"/>
          </a:xfrm>
          <a:prstGeom prst="rect">
            <a:avLst/>
          </a:prstGeom>
          <a:noFill/>
        </p:spPr>
        <p:txBody>
          <a:bodyPr wrap="square" rtlCol="0">
            <a:spAutoFit/>
          </a:bodyPr>
          <a:lstStyle/>
          <a:p>
            <a:r>
              <a:rPr lang="en-GB" sz="2800" dirty="0" smtClean="0">
                <a:latin typeface="Agency FB" pitchFamily="34" charset="0"/>
              </a:rPr>
              <a:t>When we made our first car, it took us  a reasonable amount of time, to </a:t>
            </a:r>
            <a:r>
              <a:rPr lang="en-GB" sz="3200" dirty="0" smtClean="0">
                <a:latin typeface="Agency FB" pitchFamily="34" charset="0"/>
              </a:rPr>
              <a:t>get</a:t>
            </a:r>
            <a:r>
              <a:rPr lang="en-GB" sz="2800" dirty="0" smtClean="0">
                <a:latin typeface="Agency FB" pitchFamily="34" charset="0"/>
              </a:rPr>
              <a:t> used to not only making it, but learning how to drive it correctly. Our first  time was around 8 seconds.</a:t>
            </a:r>
            <a:endParaRPr lang="en-GB" sz="28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1071546"/>
            <a:ext cx="6786609" cy="1200329"/>
          </a:xfrm>
          <a:prstGeom prst="rect">
            <a:avLst/>
          </a:prstGeom>
          <a:noFill/>
        </p:spPr>
        <p:txBody>
          <a:bodyPr wrap="square" lIns="91440" tIns="45720" rIns="91440" bIns="45720">
            <a:spAutoFit/>
          </a:bodyPr>
          <a:lstStyle/>
          <a:p>
            <a:pPr algn="ctr"/>
            <a:r>
              <a:rPr lang="en-US" sz="72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rPr>
              <a:t>Speed Progress</a:t>
            </a:r>
            <a:endParaRPr lang="en-US" sz="72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endParaRPr>
          </a:p>
        </p:txBody>
      </p:sp>
      <p:sp>
        <p:nvSpPr>
          <p:cNvPr id="4" name="Rectangle 3"/>
          <p:cNvSpPr/>
          <p:nvPr/>
        </p:nvSpPr>
        <p:spPr>
          <a:xfrm>
            <a:off x="714348" y="2643182"/>
            <a:ext cx="1973617" cy="923330"/>
          </a:xfrm>
          <a:prstGeom prst="rect">
            <a:avLst/>
          </a:prstGeom>
          <a:noFill/>
        </p:spPr>
        <p:txBody>
          <a:bodyPr wrap="none" lIns="91440" tIns="45720" rIns="91440" bIns="45720">
            <a:spAutoFit/>
          </a:bodyPr>
          <a:lstStyle/>
          <a:p>
            <a:pPr algn="ctr"/>
            <a:r>
              <a:rPr lang="en-US" sz="5400" b="1" u="sng" cap="none" spc="0" dirty="0" smtClean="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rPr>
              <a:t>Stage 2</a:t>
            </a:r>
            <a:endParaRPr lang="en-US" sz="5400" b="1" u="sng" cap="none" spc="0" dirty="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endParaRPr>
          </a:p>
        </p:txBody>
      </p:sp>
      <p:sp>
        <p:nvSpPr>
          <p:cNvPr id="5" name="TextBox 4"/>
          <p:cNvSpPr txBox="1"/>
          <p:nvPr/>
        </p:nvSpPr>
        <p:spPr>
          <a:xfrm>
            <a:off x="1571604" y="3714752"/>
            <a:ext cx="6786610" cy="2062103"/>
          </a:xfrm>
          <a:prstGeom prst="rect">
            <a:avLst/>
          </a:prstGeom>
          <a:noFill/>
        </p:spPr>
        <p:txBody>
          <a:bodyPr wrap="square" rtlCol="0">
            <a:spAutoFit/>
          </a:bodyPr>
          <a:lstStyle/>
          <a:p>
            <a:r>
              <a:rPr lang="en-GB" sz="3200" dirty="0" smtClean="0">
                <a:latin typeface="Agency FB" pitchFamily="34" charset="0"/>
              </a:rPr>
              <a:t>We then modified our car by re-making the chassis, and trying out new techniques for example: Testing the body for size before racing , and slowing down on corners.</a:t>
            </a:r>
            <a:endParaRPr lang="en-GB" sz="32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1071546"/>
            <a:ext cx="6786609" cy="1200329"/>
          </a:xfrm>
          <a:prstGeom prst="rect">
            <a:avLst/>
          </a:prstGeom>
          <a:noFill/>
        </p:spPr>
        <p:txBody>
          <a:bodyPr wrap="square" lIns="91440" tIns="45720" rIns="91440" bIns="45720">
            <a:spAutoFit/>
          </a:bodyPr>
          <a:lstStyle/>
          <a:p>
            <a:pPr algn="ctr"/>
            <a:r>
              <a:rPr lang="en-US" sz="72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rPr>
              <a:t>Speed Progress</a:t>
            </a:r>
            <a:endParaRPr lang="en-US" sz="72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gency FB" pitchFamily="34" charset="0"/>
            </a:endParaRPr>
          </a:p>
        </p:txBody>
      </p:sp>
      <p:sp>
        <p:nvSpPr>
          <p:cNvPr id="3" name="Rectangle 2"/>
          <p:cNvSpPr/>
          <p:nvPr/>
        </p:nvSpPr>
        <p:spPr>
          <a:xfrm>
            <a:off x="714348" y="2643182"/>
            <a:ext cx="1988045" cy="923330"/>
          </a:xfrm>
          <a:prstGeom prst="rect">
            <a:avLst/>
          </a:prstGeom>
          <a:noFill/>
        </p:spPr>
        <p:txBody>
          <a:bodyPr wrap="none" lIns="91440" tIns="45720" rIns="91440" bIns="45720">
            <a:spAutoFit/>
          </a:bodyPr>
          <a:lstStyle/>
          <a:p>
            <a:pPr algn="ctr"/>
            <a:r>
              <a:rPr lang="en-US" sz="5400" b="1" u="sng" cap="none" spc="0" dirty="0" smtClean="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rPr>
              <a:t>Stage 3</a:t>
            </a:r>
            <a:endParaRPr lang="en-US" sz="5400" b="1" u="sng" cap="none" spc="0" dirty="0">
              <a:ln w="10541" cmpd="sng">
                <a:noFill/>
                <a:prstDash val="solid"/>
              </a:ln>
              <a:gradFill flip="none" rotWithShape="1">
                <a:gsLst>
                  <a:gs pos="23000">
                    <a:srgbClr val="000000"/>
                  </a:gs>
                  <a:gs pos="94000">
                    <a:srgbClr val="000040"/>
                  </a:gs>
                  <a:gs pos="65000">
                    <a:srgbClr val="400040"/>
                  </a:gs>
                  <a:gs pos="27000">
                    <a:srgbClr val="8F0040"/>
                  </a:gs>
                  <a:gs pos="56000">
                    <a:srgbClr val="F27300"/>
                  </a:gs>
                  <a:gs pos="76000">
                    <a:srgbClr val="FFBF00"/>
                  </a:gs>
                </a:gsLst>
                <a:path path="shape">
                  <a:fillToRect l="50000" t="50000" r="50000" b="50000"/>
                </a:path>
                <a:tileRect/>
              </a:gradFill>
              <a:effectLst/>
              <a:latin typeface="Agency FB" pitchFamily="34" charset="0"/>
            </a:endParaRPr>
          </a:p>
        </p:txBody>
      </p:sp>
      <p:sp>
        <p:nvSpPr>
          <p:cNvPr id="4" name="TextBox 3"/>
          <p:cNvSpPr txBox="1"/>
          <p:nvPr/>
        </p:nvSpPr>
        <p:spPr>
          <a:xfrm>
            <a:off x="1214414" y="3929066"/>
            <a:ext cx="7500990" cy="2062103"/>
          </a:xfrm>
          <a:prstGeom prst="rect">
            <a:avLst/>
          </a:prstGeom>
          <a:noFill/>
        </p:spPr>
        <p:txBody>
          <a:bodyPr wrap="square" rtlCol="0">
            <a:spAutoFit/>
          </a:bodyPr>
          <a:lstStyle/>
          <a:p>
            <a:r>
              <a:rPr lang="en-GB" sz="3200" dirty="0" smtClean="0">
                <a:latin typeface="Agency FB" pitchFamily="34" charset="0"/>
              </a:rPr>
              <a:t>The next time we tried our car on the track, it was slowly improving. Our next time, was around 6 seconds, which we were fairly pleased with, but we knew we could </a:t>
            </a:r>
            <a:r>
              <a:rPr lang="en-GB" sz="3200" smtClean="0">
                <a:latin typeface="Agency FB" pitchFamily="34" charset="0"/>
              </a:rPr>
              <a:t>do better.</a:t>
            </a:r>
            <a:endParaRPr lang="en-GB" sz="32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3108" y="2000240"/>
            <a:ext cx="4883067"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15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Machines</a:t>
            </a:r>
            <a:endParaRPr lang="en-US" sz="115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1736" y="500042"/>
            <a:ext cx="3469219" cy="132343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0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rPr>
              <a:t>Machines</a:t>
            </a:r>
            <a:endParaRPr lang="en-US" sz="80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gency FB" pitchFamily="34" charset="0"/>
            </a:endParaRPr>
          </a:p>
        </p:txBody>
      </p:sp>
      <p:sp>
        <p:nvSpPr>
          <p:cNvPr id="3" name="TextBox 2"/>
          <p:cNvSpPr txBox="1"/>
          <p:nvPr/>
        </p:nvSpPr>
        <p:spPr>
          <a:xfrm>
            <a:off x="428596" y="2500306"/>
            <a:ext cx="8429652" cy="1384995"/>
          </a:xfrm>
          <a:prstGeom prst="rect">
            <a:avLst/>
          </a:prstGeom>
          <a:noFill/>
        </p:spPr>
        <p:txBody>
          <a:bodyPr wrap="square" rtlCol="0">
            <a:spAutoFit/>
          </a:bodyPr>
          <a:lstStyle/>
          <a:p>
            <a:r>
              <a:rPr lang="en-GB" sz="2800" dirty="0" smtClean="0">
                <a:latin typeface="Agency FB" pitchFamily="34" charset="0"/>
              </a:rPr>
              <a:t>We used a number of different  machines, but the main one(s) which we used, was the vacuum former, and the Laser cutter (Venusa Laser). We vacuum formed all our car bodies, and we laser cut our chassis.</a:t>
            </a:r>
            <a:endParaRPr lang="en-GB" sz="2800" dirty="0">
              <a:latin typeface="Agency FB" pitchFamily="34" charset="0"/>
            </a:endParaRPr>
          </a:p>
        </p:txBody>
      </p:sp>
      <p:pic>
        <p:nvPicPr>
          <p:cNvPr id="1026" name="Picture 2" descr="N:\My Pictures\DSCF7238.JPG"/>
          <p:cNvPicPr>
            <a:picLocks noChangeAspect="1" noChangeArrowheads="1"/>
          </p:cNvPicPr>
          <p:nvPr/>
        </p:nvPicPr>
        <p:blipFill>
          <a:blip r:embed="rId2" cstate="print"/>
          <a:srcRect/>
          <a:stretch>
            <a:fillRect/>
          </a:stretch>
        </p:blipFill>
        <p:spPr bwMode="auto">
          <a:xfrm>
            <a:off x="0" y="4286232"/>
            <a:ext cx="3429024" cy="2571768"/>
          </a:xfrm>
          <a:prstGeom prst="rect">
            <a:avLst/>
          </a:prstGeom>
          <a:noFill/>
        </p:spPr>
      </p:pic>
      <p:pic>
        <p:nvPicPr>
          <p:cNvPr id="4" name="Picture 2" descr="N:\My Pictures\DSCF0026.JPG"/>
          <p:cNvPicPr>
            <a:picLocks noChangeAspect="1" noChangeArrowheads="1"/>
          </p:cNvPicPr>
          <p:nvPr/>
        </p:nvPicPr>
        <p:blipFill>
          <a:blip r:embed="rId3" cstate="print"/>
          <a:srcRect/>
          <a:stretch>
            <a:fillRect/>
          </a:stretch>
        </p:blipFill>
        <p:spPr bwMode="auto">
          <a:xfrm>
            <a:off x="5786446" y="4339835"/>
            <a:ext cx="3357554" cy="2518166"/>
          </a:xfrm>
          <a:prstGeom prst="rect">
            <a:avLst/>
          </a:prstGeom>
          <a:noFill/>
        </p:spPr>
      </p:pic>
      <p:sp>
        <p:nvSpPr>
          <p:cNvPr id="6" name="TextBox 5"/>
          <p:cNvSpPr txBox="1"/>
          <p:nvPr/>
        </p:nvSpPr>
        <p:spPr>
          <a:xfrm>
            <a:off x="642910" y="3929066"/>
            <a:ext cx="2214578" cy="461665"/>
          </a:xfrm>
          <a:prstGeom prst="rect">
            <a:avLst/>
          </a:prstGeom>
          <a:noFill/>
        </p:spPr>
        <p:txBody>
          <a:bodyPr wrap="square" rtlCol="0">
            <a:spAutoFit/>
          </a:bodyPr>
          <a:lstStyle/>
          <a:p>
            <a:r>
              <a:rPr lang="en-GB" sz="2400" dirty="0" smtClean="0">
                <a:latin typeface="Agency FB" pitchFamily="34" charset="0"/>
              </a:rPr>
              <a:t>The Laser Cutter</a:t>
            </a:r>
            <a:endParaRPr lang="en-GB" sz="2400" dirty="0">
              <a:latin typeface="Agency FB" pitchFamily="34" charset="0"/>
            </a:endParaRPr>
          </a:p>
        </p:txBody>
      </p:sp>
      <p:sp>
        <p:nvSpPr>
          <p:cNvPr id="7" name="TextBox 6"/>
          <p:cNvSpPr txBox="1"/>
          <p:nvPr/>
        </p:nvSpPr>
        <p:spPr>
          <a:xfrm>
            <a:off x="6215074" y="3857628"/>
            <a:ext cx="2214578" cy="461665"/>
          </a:xfrm>
          <a:prstGeom prst="rect">
            <a:avLst/>
          </a:prstGeom>
          <a:noFill/>
        </p:spPr>
        <p:txBody>
          <a:bodyPr wrap="square" rtlCol="0">
            <a:spAutoFit/>
          </a:bodyPr>
          <a:lstStyle/>
          <a:p>
            <a:r>
              <a:rPr lang="en-GB" sz="2400" dirty="0" smtClean="0">
                <a:latin typeface="Agency FB" pitchFamily="34" charset="0"/>
              </a:rPr>
              <a:t>The Vacuum Former</a:t>
            </a:r>
            <a:endParaRPr lang="en-GB" sz="24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28736"/>
            <a:ext cx="9144000" cy="2646878"/>
          </a:xfrm>
          <a:prstGeom prst="rect">
            <a:avLst/>
          </a:prstGeom>
          <a:noFill/>
        </p:spPr>
        <p:txBody>
          <a:bodyPr wrap="square" lIns="91440" tIns="45720" rIns="91440" bIns="45720">
            <a:spAutoFit/>
          </a:bodyPr>
          <a:lstStyle/>
          <a:p>
            <a:pPr algn="ctr"/>
            <a:r>
              <a:rPr lang="en-US" sz="166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Highway</a:t>
            </a:r>
            <a:endParaRPr lang="en-US" sz="166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3071810"/>
            <a:ext cx="5729302" cy="1143000"/>
          </a:xfrm>
        </p:spPr>
        <p:txBody>
          <a:bodyPr>
            <a:noAutofit/>
          </a:bodyPr>
          <a:lstStyle/>
          <a:p>
            <a:r>
              <a:rPr lang="en-GB" sz="8800" dirty="0" smtClean="0"/>
              <a:t>OUR CARS ARE STARS!!</a:t>
            </a:r>
            <a:endParaRPr lang="en-GB" sz="8800" dirty="0"/>
          </a:p>
        </p:txBody>
      </p:sp>
      <p:pic>
        <p:nvPicPr>
          <p:cNvPr id="14338" name="Picture 2" descr="http://homepage.mac.com/mazurs/.Pictures/yellow_star.jpeg"/>
          <p:cNvPicPr>
            <a:picLocks noChangeAspect="1" noChangeArrowheads="1"/>
          </p:cNvPicPr>
          <p:nvPr/>
        </p:nvPicPr>
        <p:blipFill>
          <a:blip r:embed="rId2">
            <a:clrChange>
              <a:clrFrom>
                <a:srgbClr val="FFFFFA"/>
              </a:clrFrom>
              <a:clrTo>
                <a:srgbClr val="FFFFFA">
                  <a:alpha val="0"/>
                </a:srgbClr>
              </a:clrTo>
            </a:clrChange>
          </a:blip>
          <a:srcRect/>
          <a:stretch>
            <a:fillRect/>
          </a:stretch>
        </p:blipFill>
        <p:spPr bwMode="auto">
          <a:xfrm>
            <a:off x="0" y="4214818"/>
            <a:ext cx="3047973" cy="2285980"/>
          </a:xfrm>
          <a:prstGeom prst="rect">
            <a:avLst/>
          </a:prstGeom>
          <a:noFill/>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33333E-6 -0.02914 L 0.40416 -0.62489 " pathEditMode="relative" rAng="0" ptsTypes="AA">
                                      <p:cBhvr>
                                        <p:cTn id="6" dur="2000" fill="hold"/>
                                        <p:tgtEl>
                                          <p:spTgt spid="14338"/>
                                        </p:tgtEl>
                                        <p:attrNameLst>
                                          <p:attrName>ppt_x</p:attrName>
                                          <p:attrName>ppt_y</p:attrName>
                                        </p:attrNameLst>
                                      </p:cBhvr>
                                      <p:rCtr x="202" y="-2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143116"/>
            <a:ext cx="9001188" cy="2646878"/>
          </a:xfrm>
          <a:prstGeom prst="rect">
            <a:avLst/>
          </a:prstGeom>
          <a:noFill/>
        </p:spPr>
        <p:txBody>
          <a:bodyPr wrap="square" lIns="91440" tIns="45720" rIns="91440" bIns="45720">
            <a:spAutoFit/>
          </a:bodyPr>
          <a:lstStyle/>
          <a:p>
            <a:pPr algn="ctr"/>
            <a:r>
              <a:rPr lang="en-US" sz="166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Speeders</a:t>
            </a:r>
            <a:endParaRPr lang="en-US" sz="166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My Pictures\Picture.jpg"/>
          <p:cNvPicPr>
            <a:picLocks noChangeAspect="1" noChangeArrowheads="1"/>
          </p:cNvPicPr>
          <p:nvPr/>
        </p:nvPicPr>
        <p:blipFill>
          <a:blip r:embed="rId2"/>
          <a:srcRect/>
          <a:stretch>
            <a:fillRect/>
          </a:stretch>
        </p:blipFill>
        <p:spPr bwMode="auto">
          <a:xfrm rot="16200000">
            <a:off x="2893207" y="535761"/>
            <a:ext cx="3429024" cy="8358246"/>
          </a:xfrm>
          <a:prstGeom prst="rect">
            <a:avLst/>
          </a:prstGeom>
          <a:ln>
            <a:noFill/>
          </a:ln>
          <a:effectLst>
            <a:softEdge rad="112500"/>
          </a:effectLst>
        </p:spPr>
      </p:pic>
      <p:sp>
        <p:nvSpPr>
          <p:cNvPr id="5" name="Rectangle 4"/>
          <p:cNvSpPr/>
          <p:nvPr/>
        </p:nvSpPr>
        <p:spPr>
          <a:xfrm>
            <a:off x="0" y="285728"/>
            <a:ext cx="9215502" cy="2662267"/>
          </a:xfrm>
          <a:prstGeom prst="rect">
            <a:avLst/>
          </a:prstGeom>
          <a:noFill/>
        </p:spPr>
        <p:txBody>
          <a:bodyPr wrap="square" lIns="91440" tIns="45720" rIns="91440" bIns="45720">
            <a:spAutoFit/>
          </a:bodyPr>
          <a:lstStyle/>
          <a:p>
            <a:pPr algn="ctr"/>
            <a:r>
              <a:rPr lang="en-US" sz="167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rPr>
              <a:t>S.N.H.S</a:t>
            </a:r>
            <a:endParaRPr lang="en-GB" sz="200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Agency FB" pitchFamily="34" charset="0"/>
            </a:endParaRPr>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57224" y="285728"/>
            <a:ext cx="7429552" cy="923330"/>
          </a:xfrm>
          <a:prstGeom prst="rect">
            <a:avLst/>
          </a:prstGeom>
          <a:noFill/>
          <a:effectLst>
            <a:glow rad="228600">
              <a:schemeClr val="accent5">
                <a:satMod val="175000"/>
                <a:alpha val="40000"/>
              </a:schemeClr>
            </a:glow>
          </a:effectLst>
        </p:spPr>
        <p:txBody>
          <a:bodyPr wrap="square" lIns="91440" tIns="45720" rIns="91440" bIns="45720">
            <a:spAutoFit/>
          </a:bodyPr>
          <a:lstStyle/>
          <a:p>
            <a:pPr algn="ctr"/>
            <a:r>
              <a:rPr lang="en-US" sz="5400" b="1" u="sng" cap="none" spc="0" dirty="0" smtClean="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latin typeface="Agency FB" pitchFamily="34" charset="0"/>
              </a:rPr>
              <a:t>Where do we come from?</a:t>
            </a:r>
            <a:endParaRPr lang="en-US" sz="5400" b="1" u="sng" cap="none" spc="0" dirty="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latin typeface="Agency FB" pitchFamily="34" charset="0"/>
            </a:endParaRPr>
          </a:p>
        </p:txBody>
      </p:sp>
      <p:pic>
        <p:nvPicPr>
          <p:cNvPr id="25602" name="Picture 2"/>
          <p:cNvPicPr>
            <a:picLocks noChangeAspect="1" noChangeArrowheads="1"/>
          </p:cNvPicPr>
          <p:nvPr/>
        </p:nvPicPr>
        <p:blipFill>
          <a:blip r:embed="rId2"/>
          <a:srcRect l="45410" t="35156" b="8719"/>
          <a:stretch>
            <a:fillRect/>
          </a:stretch>
        </p:blipFill>
        <p:spPr bwMode="auto">
          <a:xfrm>
            <a:off x="1571604" y="2500306"/>
            <a:ext cx="5929354" cy="3786214"/>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l="45410" t="35156" b="8719"/>
          <a:stretch>
            <a:fillRect/>
          </a:stretch>
        </p:blipFill>
        <p:spPr bwMode="auto">
          <a:xfrm>
            <a:off x="2214546" y="2643182"/>
            <a:ext cx="4714908" cy="3635592"/>
          </a:xfrm>
          <a:prstGeom prst="rect">
            <a:avLst/>
          </a:prstGeom>
          <a:noFill/>
          <a:ln w="9525">
            <a:noFill/>
            <a:miter lim="800000"/>
            <a:headEnd/>
            <a:tailEnd/>
          </a:ln>
          <a:effectLst/>
        </p:spPr>
      </p:pic>
      <p:sp>
        <p:nvSpPr>
          <p:cNvPr id="6" name="TextBox 5"/>
          <p:cNvSpPr txBox="1"/>
          <p:nvPr/>
        </p:nvSpPr>
        <p:spPr>
          <a:xfrm>
            <a:off x="1142976" y="785794"/>
            <a:ext cx="7500990" cy="1938992"/>
          </a:xfrm>
          <a:prstGeom prst="rect">
            <a:avLst/>
          </a:prstGeom>
          <a:noFill/>
        </p:spPr>
        <p:txBody>
          <a:bodyPr wrap="square" rtlCol="0">
            <a:spAutoFit/>
          </a:bodyPr>
          <a:lstStyle/>
          <a:p>
            <a:r>
              <a:rPr lang="en-GB" sz="4000" dirty="0" smtClean="0">
                <a:latin typeface="Agency FB" pitchFamily="34" charset="0"/>
              </a:rPr>
              <a:t>We come from Sturminster Newton High School, which is in Sturminster.  This is our </a:t>
            </a:r>
          </a:p>
          <a:p>
            <a:r>
              <a:rPr lang="en-GB" sz="4000" dirty="0" smtClean="0">
                <a:latin typeface="Agency FB" pitchFamily="34" charset="0"/>
              </a:rPr>
              <a:t>school.</a:t>
            </a:r>
            <a:endParaRPr lang="en-GB" sz="4000" dirty="0">
              <a:latin typeface="Agency FB" pitchFamily="34" charset="0"/>
            </a:endParaRPr>
          </a:p>
        </p:txBody>
      </p:sp>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with notes 1</Template>
  <TotalTime>806</TotalTime>
  <Words>1226</Words>
  <Application>Microsoft Office PowerPoint</Application>
  <PresentationFormat>On-screen Show (4:3)</PresentationFormat>
  <Paragraphs>108</Paragraphs>
  <Slides>50</Slides>
  <Notes>1</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 </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OUR CARS ARE STARS!!</vt:lpstr>
    </vt:vector>
  </TitlesOfParts>
  <Company>Sturminster Newton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08andrewsjad</dc:creator>
  <cp:lastModifiedBy>4179dl</cp:lastModifiedBy>
  <cp:revision>82</cp:revision>
  <dcterms:created xsi:type="dcterms:W3CDTF">2009-04-29T15:10:36Z</dcterms:created>
  <dcterms:modified xsi:type="dcterms:W3CDTF">2009-07-07T14:11:01Z</dcterms:modified>
</cp:coreProperties>
</file>